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6"/>
  </p:notesMasterIdLst>
  <p:sldIdLst>
    <p:sldId id="256" r:id="rId3"/>
    <p:sldId id="328" r:id="rId4"/>
    <p:sldId id="356" r:id="rId5"/>
    <p:sldId id="355" r:id="rId6"/>
    <p:sldId id="359" r:id="rId7"/>
    <p:sldId id="344" r:id="rId8"/>
    <p:sldId id="336" r:id="rId9"/>
    <p:sldId id="361" r:id="rId10"/>
    <p:sldId id="366" r:id="rId11"/>
    <p:sldId id="349" r:id="rId12"/>
    <p:sldId id="335" r:id="rId13"/>
    <p:sldId id="358" r:id="rId14"/>
    <p:sldId id="337" r:id="rId15"/>
    <p:sldId id="257" r:id="rId16"/>
    <p:sldId id="325" r:id="rId17"/>
    <p:sldId id="354" r:id="rId18"/>
    <p:sldId id="326" r:id="rId19"/>
    <p:sldId id="362" r:id="rId20"/>
    <p:sldId id="363" r:id="rId21"/>
    <p:sldId id="365" r:id="rId22"/>
    <p:sldId id="341" r:id="rId23"/>
    <p:sldId id="324" r:id="rId24"/>
    <p:sldId id="36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27B"/>
    <a:srgbClr val="1080FF"/>
    <a:srgbClr val="007FFF"/>
    <a:srgbClr val="0883FF"/>
    <a:srgbClr val="80B7FF"/>
    <a:srgbClr val="CDC0B2"/>
    <a:srgbClr val="AF9A85"/>
    <a:srgbClr val="967757"/>
    <a:srgbClr val="ADD8E6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69452-7CC5-42ED-ABE5-3D4209F16523}" v="128" dt="2021-01-20T08:06:08.706"/>
    <p1510:client id="{07C88D2C-52B8-B218-66DB-C34F79B4CDC2}" v="10" dt="2021-01-13T08:47:12.612"/>
    <p1510:client id="{13D70107-917C-32A3-F4A5-96B55AAEE7BA}" v="60" dt="2021-01-21T06:42:17.040"/>
    <p1510:client id="{27248FC2-FA29-C00A-559F-EEB7972616E0}" v="1402" dt="2021-01-12T09:25:44.338"/>
    <p1510:client id="{2FD2D4AC-6414-4A58-42D8-7CCFE4B92E8E}" v="119" dt="2020-12-22T08:06:00.683"/>
    <p1510:client id="{37BD7103-05CE-8F65-DC89-0051F4A00ECC}" v="328" dt="2020-12-30T09:07:47.721"/>
    <p1510:client id="{3C9A9974-1EE6-9496-333F-F0B356A1D7A6}" v="950" dt="2021-01-15T10:28:17.080"/>
    <p1510:client id="{3E083E90-629C-3E8B-B588-C37D2448DA0C}" v="1720" dt="2021-01-20T07:07:57.198"/>
    <p1510:client id="{5475225E-B9AA-D39B-9CCC-58B2F4ED025A}" v="850" dt="2021-01-04T06:29:47.246"/>
    <p1510:client id="{817EEE7D-227E-ECFB-173F-741D9956034B}" v="1607" dt="2021-01-06T02:05:38.669"/>
    <p1510:client id="{8CEC7540-DDBE-D295-D86F-A3AAEABD0562}" v="6" dt="2021-01-07T05:41:39.712"/>
    <p1510:client id="{93C995E8-FC19-884B-23BB-AE90FA3BE977}" v="31" dt="2021-01-14T06:13:34.841"/>
    <p1510:client id="{9BDFBF4D-6F83-A5CB-9729-C66565B937C4}" v="13" dt="2021-01-21T07:19:25.663"/>
    <p1510:client id="{AD219388-4482-BEF8-E537-44021FADDF51}" v="55" dt="2020-12-23T02:12:56.010"/>
    <p1510:client id="{B4724716-5812-FDA2-9E20-3B4CB8AE2F11}" v="860" dt="2020-12-21T09:31:56.181"/>
    <p1510:client id="{DC75FE4E-7B28-D3BE-D8D4-C381FC411B53}" v="251" dt="2021-01-13T07:16:06.870"/>
    <p1510:client id="{E49D331D-958F-7A56-624F-06E987B9BEF2}" v="451" dt="2021-01-07T01:17:16.667"/>
    <p1510:client id="{E5D2B186-EFC2-EB51-128E-53CBB100369E}" v="654" dt="2020-12-23T06:11:09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15646-734E-44A5-9381-9E9DB2DACA57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2FAC3-DA03-4697-8064-66BB174322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4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21/acs.est.0c00301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ostrc.come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mads.ncdc.noaa.gov/data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21/acs.est.0c05149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baseline="0">
                <a:latin typeface="NimbusRomNo9L-Regu"/>
              </a:rPr>
              <a:t>https://doi.org/10.5194/acp-20-2277-2020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56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  <a:hlinkClick r:id="rId3"/>
              </a:rPr>
              <a:t>ht</a:t>
            </a:r>
            <a:r>
              <a:rPr lang="zh-CN">
                <a:ea typeface="等线"/>
                <a:hlinkClick r:id="rId3"/>
              </a:rPr>
              <a:t>t</a:t>
            </a:r>
            <a:r>
              <a:rPr lang="en-US" altLang="zh-CN">
                <a:ea typeface="等线"/>
                <a:hlinkClick r:id="rId3"/>
              </a:rPr>
              <a:t>p</a:t>
            </a:r>
            <a:r>
              <a:rPr lang="zh-CN">
                <a:ea typeface="等线"/>
                <a:hlinkClick r:id="rId3"/>
              </a:rPr>
              <a:t>s</a:t>
            </a:r>
            <a:r>
              <a:rPr lang="en-US" altLang="zh-CN">
                <a:ea typeface="等线"/>
                <a:hlinkClick r:id="rId3"/>
              </a:rPr>
              <a:t>://dx.do</a:t>
            </a:r>
            <a:r>
              <a:rPr lang="zh-CN">
                <a:ea typeface="等线"/>
                <a:hlinkClick r:id="rId3"/>
              </a:rPr>
              <a:t>i</a:t>
            </a:r>
            <a:r>
              <a:rPr lang="en-US" altLang="zh-CN">
                <a:ea typeface="等线"/>
                <a:hlinkClick r:id="rId3"/>
              </a:rPr>
              <a:t>.org</a:t>
            </a:r>
            <a:r>
              <a:rPr lang="zh-CN">
                <a:ea typeface="等线"/>
                <a:hlinkClick r:id="rId3"/>
              </a:rPr>
              <a:t>/</a:t>
            </a:r>
            <a:r>
              <a:rPr lang="en-US" altLang="zh-CN">
                <a:ea typeface="等线"/>
                <a:hlinkClick r:id="rId3"/>
              </a:rPr>
              <a:t>10.1021/</a:t>
            </a:r>
            <a:r>
              <a:rPr lang="zh-CN">
                <a:ea typeface="等线"/>
                <a:hlinkClick r:id="rId3"/>
              </a:rPr>
              <a:t>ac</a:t>
            </a:r>
            <a:r>
              <a:rPr lang="en-US" altLang="zh-CN">
                <a:ea typeface="等线"/>
                <a:hlinkClick r:id="rId3"/>
              </a:rPr>
              <a:t>s.</a:t>
            </a:r>
            <a:r>
              <a:rPr lang="zh-CN">
                <a:ea typeface="等线"/>
                <a:hlinkClick r:id="rId3"/>
              </a:rPr>
              <a:t>est</a:t>
            </a:r>
            <a:r>
              <a:rPr lang="en-US" altLang="zh-CN">
                <a:ea typeface="等线"/>
                <a:hlinkClick r:id="rId3"/>
              </a:rPr>
              <a:t>.0c00301</a:t>
            </a:r>
            <a:endParaRPr lang="zh-CN" altLang="en-US">
              <a:ea typeface="等线"/>
            </a:endParaRPr>
          </a:p>
          <a:p>
            <a:r>
              <a:rPr lang="en-US" altLang="zh-CN">
                <a:ea typeface="等线"/>
              </a:rPr>
              <a:t>e.g. </a:t>
            </a:r>
            <a:r>
              <a:rPr lang="en-US"/>
              <a:t>whether manure is stored on-site or spread to nearby fields as fertilizer</a:t>
            </a:r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8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>
                <a:ea typeface="等线"/>
              </a:rPr>
              <a:t>COMET. National Weather Service (NWS) Science and</a:t>
            </a:r>
            <a:r>
              <a:rPr lang="zh-CN" altLang="en-US">
                <a:ea typeface="等线"/>
              </a:rPr>
              <a:t> </a:t>
            </a:r>
            <a:r>
              <a:rPr lang="zh-CN">
                <a:ea typeface="等线"/>
              </a:rPr>
              <a:t>Operations Officer (SOO) Science and Training Resource Center</a:t>
            </a:r>
            <a:r>
              <a:rPr lang="zh-CN" altLang="en-US">
                <a:ea typeface="等线"/>
              </a:rPr>
              <a:t> </a:t>
            </a:r>
            <a:r>
              <a:rPr lang="zh-CN">
                <a:ea typeface="等线"/>
              </a:rPr>
              <a:t>(STRC): Rapid Refresh (RAP) 13km Domain </a:t>
            </a:r>
            <a:r>
              <a:rPr lang="zh-CN">
                <a:ea typeface="等线"/>
                <a:hlinkClick r:id="rId3"/>
              </a:rPr>
              <a:t>http://soostrc.comet</a:t>
            </a:r>
            <a:r>
              <a:rPr lang="zh-CN">
                <a:ea typeface="等线"/>
              </a:rPr>
              <a:t>. </a:t>
            </a:r>
            <a:r>
              <a:rPr lang="en-US" altLang="zh-CN">
                <a:ea typeface="等线"/>
              </a:rPr>
              <a:t>U</a:t>
            </a:r>
            <a:r>
              <a:rPr lang="zh-CN">
                <a:ea typeface="等线"/>
              </a:rPr>
              <a:t>car.edu/data/grib/rap/</a:t>
            </a:r>
          </a:p>
          <a:p>
            <a:r>
              <a:rPr lang="en-US" altLang="zh-CN">
                <a:ea typeface="等线"/>
              </a:rPr>
              <a:t>NOMADS.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NOAA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Operational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Model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Archive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and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Distribution System: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RAP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analysis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  <a:hlinkClick r:id="rId4"/>
              </a:rPr>
              <a:t>https://nomads.ncdc.noaa.gov/data/</a:t>
            </a:r>
            <a:r>
              <a:rPr lang="en-US" altLang="zh-CN">
                <a:ea typeface="等线"/>
              </a:rPr>
              <a:t>rucanl/</a:t>
            </a:r>
            <a:endParaRPr 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</a:rPr>
              <a:t>Obukhov</a:t>
            </a:r>
            <a:r>
              <a:rPr lang="zh-CN" altLang="en-US">
                <a:ea typeface="等线"/>
              </a:rPr>
              <a:t> </a:t>
            </a:r>
            <a:r>
              <a:rPr lang="en-US" altLang="zh-CN">
                <a:ea typeface="等线"/>
              </a:rPr>
              <a:t>length: L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38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cattle (black), dairy (green), poultry (red), and sheep (yellow)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02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https://dx.doi.org/10.1021/acs.est.0c05149</a:t>
            </a:r>
            <a:endParaRPr lang="zh-CN" altLang="en-US"/>
          </a:p>
          <a:p>
            <a:r>
              <a:rPr lang="en-US" altLang="zh-CN">
                <a:ea typeface="等线"/>
              </a:rPr>
              <a:t>from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the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land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to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the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atmosphere</a:t>
            </a:r>
            <a:endParaRPr lang="en-US"/>
          </a:p>
          <a:p>
            <a:endParaRPr lang="en-US" altLang="zh-CN">
              <a:latin typeface="Calibri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444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ea typeface="等线"/>
            </a:endParaRPr>
          </a:p>
          <a:p>
            <a:endParaRPr lang="en-US" altLang="zh-CN">
              <a:latin typeface="Calibri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54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ea typeface="等线"/>
            </a:endParaRPr>
          </a:p>
          <a:p>
            <a:endParaRPr lang="en-US" altLang="zh-CN">
              <a:latin typeface="Calibri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732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</a:rPr>
              <a:t> :</a:t>
            </a:r>
            <a:r>
              <a:rPr lang="en-US" altLang="zh-CN" err="1">
                <a:ea typeface="等线"/>
              </a:rPr>
              <a:t>long_name</a:t>
            </a:r>
            <a:r>
              <a:rPr lang="en-US" altLang="zh-CN">
                <a:ea typeface="等线"/>
              </a:rPr>
              <a:t> = "The averaging kernel is the sensitivity of the estimated state to variations in the atmospheric state. </a:t>
            </a:r>
            <a:endParaRPr lang="zh-CN" altLang="en-US">
              <a:ea typeface="等线" panose="02010600030101010101" pitchFamily="2" charset="-122"/>
            </a:endParaRPr>
          </a:p>
          <a:p>
            <a:r>
              <a:rPr lang="en-US" altLang="zh-CN">
                <a:ea typeface="等线"/>
              </a:rPr>
              <a:t>The averaging kernel matrix is stored in [</a:t>
            </a:r>
            <a:r>
              <a:rPr lang="en-US" altLang="zh-CN" err="1">
                <a:ea typeface="等线"/>
              </a:rPr>
              <a:t>col,row</a:t>
            </a:r>
            <a:r>
              <a:rPr lang="en-US" altLang="zh-CN">
                <a:ea typeface="等线"/>
              </a:rPr>
              <a:t>] notation.  The rows of the averaging kernel represent the sensitivity of the estimated state at a specific pressure level to variations in the atmospheric state at all levels.  </a:t>
            </a:r>
            <a:endParaRPr lang="zh-CN">
              <a:ea typeface="等线" panose="02010600030101010101" pitchFamily="2" charset="-122"/>
            </a:endParaRPr>
          </a:p>
          <a:p>
            <a:r>
              <a:rPr lang="en-US" altLang="zh-CN">
                <a:ea typeface="等线"/>
              </a:rPr>
              <a:t>The columns of averaging kernel represent the sensitivity of the estimated state at all levels to variations in the atmospheric state at specific pressure level. </a:t>
            </a:r>
            <a:endParaRPr lang="zh-CN" altLang="en-US">
              <a:ea typeface="等线"/>
            </a:endParaRPr>
          </a:p>
          <a:p>
            <a:r>
              <a:rPr lang="en-US" altLang="zh-CN">
                <a:ea typeface="等线"/>
              </a:rPr>
              <a:t> For atmospheric species this is the sensitivity of retrieved ln(</a:t>
            </a:r>
            <a:r>
              <a:rPr lang="en-US" altLang="zh-CN" err="1">
                <a:ea typeface="等线"/>
              </a:rPr>
              <a:t>vmr</a:t>
            </a:r>
            <a:r>
              <a:rPr lang="en-US" altLang="zh-CN">
                <a:ea typeface="等线"/>
              </a:rPr>
              <a:t>) to the true ln(</a:t>
            </a:r>
            <a:r>
              <a:rPr lang="en-US" altLang="zh-CN" err="1">
                <a:ea typeface="等线"/>
              </a:rPr>
              <a:t>vmr</a:t>
            </a:r>
            <a:r>
              <a:rPr lang="en-US" altLang="zh-CN">
                <a:ea typeface="等线"/>
              </a:rPr>
              <a:t>)."; </a:t>
            </a:r>
            <a:endParaRPr 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0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5125B-DCBA-496E-B4FF-ACAC163FB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3752D7-E07B-419E-ACF3-D5E806658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B7ECE-5132-4E73-91F3-62F693A6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CE16B-5202-48D3-B888-DE69DB5A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273D7-6FEC-4BF7-855F-D0D90CF5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81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51974-3730-4FCB-9B5E-A5E3A4D8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FB0B55-183F-44C3-8C7D-52F477551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20E3D-8451-4977-BAB2-716397A7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1CFB9-B1C9-4F15-9874-6570D13A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C82E-87D7-49EB-A7B3-3F230024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CB9F20-F03C-4878-8DB9-9923D31CF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48C9F0-B430-49DF-A99A-496930F70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070FA-23BE-48F9-9649-5EDCB1EE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DBEECE-F418-44F3-AE4E-9A63C749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C18544-BD5F-4A17-BCEC-5E9B3BAE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23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B4C7C-119E-44AB-8852-57F969BA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60CE4F-9CC6-41E7-8443-C4A0B8F74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973194-5C5F-42C7-AA39-A6B3E65A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DFC8F-CB97-45AE-AA8C-DB1BDD18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CDF987-5C87-4FB1-B889-E7E3FA52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062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EC52D-8BC7-4E00-A7A6-18DDAA65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AFA6E-FCCF-4EF9-9AC8-8E0255488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55CA6-CD69-4222-A8EC-7856A353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BF1B6-D54A-48AF-95E9-99DB00AF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1EBAF-BABD-4634-9952-BBB16756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4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1FAA9-5C79-4C7E-A2BF-31D5F525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3A4E2D-9281-4FCD-8DB0-01C976E44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D6085-3D3E-488C-AF7A-A761CC00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4885C-4CE7-4604-B4D9-1CEB4911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81E374-65BA-4ACF-8D72-CBD4F49B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21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947E0-17AD-4E56-AB21-BFABEB1A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7CA32-76C4-4CFA-86D7-DB4A74592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3ADB02-6423-4ED1-8BF6-58EEFA5F9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5E8377-AD22-4E37-AB5E-7E84CAC3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DC1707-CC32-4366-9181-8F362E9E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EC3A8-8368-4B60-9BA8-733496B5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31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64DE7-C43A-4CEA-B36C-9EC95108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00B23-4B51-4886-A10B-238E79A9E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8824F9-4BD8-4827-BA3E-8A68D6257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809DE4-3DA5-4E68-9A73-A3ED29187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9E7703-F173-4C69-9F3C-AF6223AC6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DBE9DC-FDBB-45CC-B6E4-682E18A1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0A6C46-312C-4E82-B311-9F6D9AE6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ABE844-04EE-46EA-A8C3-F8529CF8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9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D474F-E7F7-4209-8F74-DEB126EE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941262-3AA1-45F6-B33E-02C6EF83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C58CFF-6177-4013-BAD3-688C3951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32A9D7-6BE4-4E15-AD8A-C533D40F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948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3E50C9-E5CA-471F-8E4C-C1DE6F020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3D90BB-9D07-4827-AD84-06BAD30F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59C89E-473D-4D1C-8FBE-08EEFA73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81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F246A-0EFA-4EEE-B79B-643CD674A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7A4D7-22B2-49F2-B01C-DA8B2956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829317-C73A-4477-8805-C5ABE8690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F03517-E2C9-4E26-9161-AF8D46A4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5956BA-8270-4733-A38C-198B8440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F2404-53B6-43AD-956D-ACC22E2E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5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B8F52-7881-46FE-A38B-74603155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F4E3B-42E3-43C4-9EB8-46B2EAF1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9B48B6-07EF-41DA-A9BA-D66453EB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A930F3-7B46-441A-B5FD-EB8CF314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2E824-0CDF-4FE1-AB60-DFE77536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28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9F270-5E03-4BAD-87C6-BD6E756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C29E0F-A11D-4BD0-9844-2F52D57E7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19D23F-BD37-43F1-81F2-CC5996895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84354B-7664-4D09-BB5A-AC6B0D92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45FB44-C8ED-4F17-A50B-692E453F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39ABB8-EA1C-4791-81EC-56C65C57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09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076C5-B80B-43DF-AE08-C26A9135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556CEA-C531-4120-AB03-0B47442B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7116D-2301-44A7-8F5A-4989B33E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73EA75-5AD4-4B3A-A180-50F5AB9D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BB98C1-8646-4CC9-A5FE-08E543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126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5A3BCC-03B3-4A11-ADC6-09761309A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C3F19B-533C-40FB-AED4-81A09EEFA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B060EE-AA7B-4A39-8711-619D498A1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20EFC-61FA-4943-A2E2-3C2569AA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DE2D45-3782-4AF8-B485-8C924E21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1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FEE8A-49B0-4D14-82FB-8AF2CE46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59C1AC-CE9F-436B-B60C-87347740C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7812E-9C0F-43DD-A3AB-7074E36F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EC8D4E-BAB8-435A-B9DA-CBF507AB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32E46-1A65-4791-B86D-0549CBA9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6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756FE-21B9-421C-B56B-5A1293D9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511FBD-EEE8-42B2-8E07-CEB4E41A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5065C1-E12F-4A1D-8713-59F2141EB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4F3DB9-8E8B-4E46-A70C-9789F2D7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E6ADD7-1F2A-46E4-BFAD-A5F7408B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8119EE-1819-4CB5-AFA4-3D40147E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3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88BD9-4635-4D23-845A-99B5F83C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9E8A9-DED4-49C7-AD1E-A43D1C24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CC273D-BFBB-4A30-B320-783EEA4EB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E33F94-EF01-4176-A5C6-E75B2DCF6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8FE866-9AE4-4223-97BB-5DD762B37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19CB17-F382-4272-B304-DF7158F0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805A50-C4D5-42B5-B1A8-4A2D315E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2614CE-2504-4971-BFF0-4710090A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5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9BFCA-68A4-47DC-96D0-4963CAF8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CAF24B-82D4-4026-BED8-D0D41F8A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BAA9E9-CAB1-452C-B467-94A36B7E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63E58F-4CAF-4B8C-8964-68BB1A0D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6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AB6D70-AAA1-4766-A1F5-28582748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7D54B3-E34F-4BBD-9289-9B4C7CDF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C0B467-BC91-4514-9516-FCE9A18D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7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7FF3A-34EF-485D-9CEA-260CB85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47A76-B764-4E6A-BFE0-E3C54F1FD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4977A-C788-4151-9D21-4D360E284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F50905-4EBC-45C4-BE43-2B52F9EE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D1C446-ADF9-47CB-8C32-5424C6B1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B688F5-5966-41DD-8CD1-84285CEF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0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3707F-253B-48C2-82FE-FCB443F5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228F9E-8D02-4AD3-BB3B-5C9F6A605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889E6B-1AB4-4EEA-B2C1-DF71E4081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B67B-9789-4A8D-829D-9BDE15C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0C6600-0CCF-43FB-95EC-76FC4E69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840058-FF4A-4498-A10F-FFFA3647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53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2B1F12-F9C7-4F21-8667-69F528F8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A13F4-139F-47D4-B3ED-08C1405D2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1F9DA-9961-42F0-BFE5-12BA91751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5DE13-6BE7-476C-84D6-2EEA706B3A7C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1C93B-0019-4CF3-8CEC-58066F5E4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84D773-13DD-486C-AE54-7578A2242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69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874CA2-8BBB-4A42-94C2-F3B3F62A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24069D-DFE6-411C-B90E-AE4A28AA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7C3F6-9F80-4283-8546-363B3DBDA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46DA3-4783-4933-9A38-013A3C485152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4816D-541E-4DC6-89E4-C1A06531E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539C7-1D18-40E3-8783-60CC29964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9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A5C46-BCC9-4E1D-AF55-A3ABCF0E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187" y="1122363"/>
            <a:ext cx="10690758" cy="238760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ammonia emissions</a:t>
            </a:r>
            <a:endParaRPr lang="zh-CN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CCE4AD-6B3D-40A7-BC92-383B04ECF2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err="1">
                <a:ea typeface="等线"/>
              </a:rPr>
              <a:t>Zhenqi</a:t>
            </a:r>
            <a:r>
              <a:rPr lang="en-US" altLang="zh-CN">
                <a:ea typeface="等线"/>
              </a:rPr>
              <a:t> Luo	2021.1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812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53B89-58BD-439B-A2AF-EEC8DE2D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" y="365125"/>
            <a:ext cx="7617544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IASI mean in monthly number of retrievals</a:t>
            </a:r>
          </a:p>
          <a:p>
            <a:endParaRPr lang="en-US" altLang="zh-CN">
              <a:ea typeface="等线 Light"/>
            </a:endParaRPr>
          </a:p>
        </p:txBody>
      </p:sp>
      <p:pic>
        <p:nvPicPr>
          <p:cNvPr id="5" name="内容占位符 4" descr="图片包含 地图&#10;&#10;已自动生成说明">
            <a:extLst>
              <a:ext uri="{FF2B5EF4-FFF2-40B4-BE49-F238E27FC236}">
                <a16:creationId xmlns:a16="http://schemas.microsoft.com/office/drawing/2014/main" id="{11534E8D-F89C-48FE-8D3B-0337226B7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11" y="2217592"/>
            <a:ext cx="2990378" cy="1547999"/>
          </a:xfrm>
        </p:spPr>
      </p:pic>
      <p:pic>
        <p:nvPicPr>
          <p:cNvPr id="7" name="图形 6" descr="地图&#10;&#10;已自动生成说明">
            <a:extLst>
              <a:ext uri="{FF2B5EF4-FFF2-40B4-BE49-F238E27FC236}">
                <a16:creationId xmlns:a16="http://schemas.microsoft.com/office/drawing/2014/main" id="{862464A6-409B-4888-B555-AF04804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3948" y="2223232"/>
            <a:ext cx="2990378" cy="1547999"/>
          </a:xfrm>
          <a:prstGeom prst="rect">
            <a:avLst/>
          </a:prstGeom>
        </p:spPr>
      </p:pic>
      <p:pic>
        <p:nvPicPr>
          <p:cNvPr id="9" name="图形 8" descr="地图&#10;&#10;已自动生成说明">
            <a:extLst>
              <a:ext uri="{FF2B5EF4-FFF2-40B4-BE49-F238E27FC236}">
                <a16:creationId xmlns:a16="http://schemas.microsoft.com/office/drawing/2014/main" id="{B41E5AB3-4010-4628-9A23-7B00A1A54C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86759" y="2232864"/>
            <a:ext cx="2990378" cy="1547999"/>
          </a:xfrm>
          <a:prstGeom prst="rect">
            <a:avLst/>
          </a:prstGeom>
        </p:spPr>
      </p:pic>
      <p:pic>
        <p:nvPicPr>
          <p:cNvPr id="11" name="图形 10" descr="地图&#10;&#10;已自动生成说明">
            <a:extLst>
              <a:ext uri="{FF2B5EF4-FFF2-40B4-BE49-F238E27FC236}">
                <a16:creationId xmlns:a16="http://schemas.microsoft.com/office/drawing/2014/main" id="{7220E81A-C5D9-4DA1-8AC8-70B7CB76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79590" y="2228872"/>
            <a:ext cx="2990378" cy="1547999"/>
          </a:xfrm>
          <a:prstGeom prst="rect">
            <a:avLst/>
          </a:prstGeom>
        </p:spPr>
      </p:pic>
      <p:pic>
        <p:nvPicPr>
          <p:cNvPr id="13" name="图形 12" descr="地图&#10;&#10;已自动生成说明">
            <a:extLst>
              <a:ext uri="{FF2B5EF4-FFF2-40B4-BE49-F238E27FC236}">
                <a16:creationId xmlns:a16="http://schemas.microsoft.com/office/drawing/2014/main" id="{70E88935-1F39-4D49-A74C-2CA978BD1D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69" y="3758704"/>
            <a:ext cx="2990378" cy="1547999"/>
          </a:xfrm>
          <a:prstGeom prst="rect">
            <a:avLst/>
          </a:prstGeom>
        </p:spPr>
      </p:pic>
      <p:pic>
        <p:nvPicPr>
          <p:cNvPr id="15" name="图形 14" descr="地图&#10;&#10;已自动生成说明">
            <a:extLst>
              <a:ext uri="{FF2B5EF4-FFF2-40B4-BE49-F238E27FC236}">
                <a16:creationId xmlns:a16="http://schemas.microsoft.com/office/drawing/2014/main" id="{DF1D2F85-D57F-43A7-A18D-98A024676B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93990" y="3756360"/>
            <a:ext cx="2990378" cy="1547999"/>
          </a:xfrm>
          <a:prstGeom prst="rect">
            <a:avLst/>
          </a:prstGeom>
        </p:spPr>
      </p:pic>
      <p:pic>
        <p:nvPicPr>
          <p:cNvPr id="17" name="图形 16" descr="地图&#10;&#10;已自动生成说明">
            <a:extLst>
              <a:ext uri="{FF2B5EF4-FFF2-40B4-BE49-F238E27FC236}">
                <a16:creationId xmlns:a16="http://schemas.microsoft.com/office/drawing/2014/main" id="{7473C851-D685-4C02-ACFD-F2C9341FFD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86811" y="3752368"/>
            <a:ext cx="2990378" cy="1547999"/>
          </a:xfrm>
          <a:prstGeom prst="rect">
            <a:avLst/>
          </a:prstGeom>
        </p:spPr>
      </p:pic>
      <p:pic>
        <p:nvPicPr>
          <p:cNvPr id="19" name="图形 18" descr="地图&#10;&#10;已自动生成说明">
            <a:extLst>
              <a:ext uri="{FF2B5EF4-FFF2-40B4-BE49-F238E27FC236}">
                <a16:creationId xmlns:a16="http://schemas.microsoft.com/office/drawing/2014/main" id="{112F38E4-2618-4675-9079-B1D10713AD3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79590" y="3765592"/>
            <a:ext cx="2990378" cy="1547999"/>
          </a:xfrm>
          <a:prstGeom prst="rect">
            <a:avLst/>
          </a:prstGeom>
        </p:spPr>
      </p:pic>
      <p:pic>
        <p:nvPicPr>
          <p:cNvPr id="21" name="图形 20" descr="地图&#10;&#10;已自动生成说明">
            <a:extLst>
              <a:ext uri="{FF2B5EF4-FFF2-40B4-BE49-F238E27FC236}">
                <a16:creationId xmlns:a16="http://schemas.microsoft.com/office/drawing/2014/main" id="{6CD1F8FD-724B-46D7-BABB-1591B450E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11" y="5308352"/>
            <a:ext cx="2990378" cy="1547999"/>
          </a:xfrm>
          <a:prstGeom prst="rect">
            <a:avLst/>
          </a:prstGeom>
        </p:spPr>
      </p:pic>
      <p:pic>
        <p:nvPicPr>
          <p:cNvPr id="23" name="图形 22" descr="地图&#10;&#10;已自动生成说明">
            <a:extLst>
              <a:ext uri="{FF2B5EF4-FFF2-40B4-BE49-F238E27FC236}">
                <a16:creationId xmlns:a16="http://schemas.microsoft.com/office/drawing/2014/main" id="{6B2E1606-3BB1-4729-8D31-97F226851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994011" y="5308352"/>
            <a:ext cx="2990377" cy="1547999"/>
          </a:xfrm>
          <a:prstGeom prst="rect">
            <a:avLst/>
          </a:prstGeom>
        </p:spPr>
      </p:pic>
      <p:pic>
        <p:nvPicPr>
          <p:cNvPr id="25" name="图形 24" descr="地图&#10;&#10;已自动生成说明">
            <a:extLst>
              <a:ext uri="{FF2B5EF4-FFF2-40B4-BE49-F238E27FC236}">
                <a16:creationId xmlns:a16="http://schemas.microsoft.com/office/drawing/2014/main" id="{E12859EC-ABE4-49AE-96C3-4A228B49D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86811" y="5310000"/>
            <a:ext cx="2990377" cy="1547999"/>
          </a:xfrm>
          <a:prstGeom prst="rect">
            <a:avLst/>
          </a:prstGeom>
        </p:spPr>
      </p:pic>
      <p:pic>
        <p:nvPicPr>
          <p:cNvPr id="27" name="图形 26" descr="地图&#10;&#10;已自动生成说明">
            <a:extLst>
              <a:ext uri="{FF2B5EF4-FFF2-40B4-BE49-F238E27FC236}">
                <a16:creationId xmlns:a16="http://schemas.microsoft.com/office/drawing/2014/main" id="{FEBF4AB0-2CC3-446C-923A-6975A006D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11292" y="-3593"/>
            <a:ext cx="4278975" cy="2215054"/>
          </a:xfrm>
          <a:prstGeom prst="rect">
            <a:avLst/>
          </a:prstGeom>
        </p:spPr>
      </p:pic>
      <p:pic>
        <p:nvPicPr>
          <p:cNvPr id="3" name="图片 3" descr="地图&#10;&#10;已自动生成说明">
            <a:extLst>
              <a:ext uri="{FF2B5EF4-FFF2-40B4-BE49-F238E27FC236}">
                <a16:creationId xmlns:a16="http://schemas.microsoft.com/office/drawing/2014/main" id="{CBE3D5F4-FBE7-474E-A29B-8347C1B96D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4609" y="5317122"/>
            <a:ext cx="3003630" cy="155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D7B20-4E72-44F9-822B-E99DA470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" y="365125"/>
            <a:ext cx="1218649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Data coverage </a:t>
            </a:r>
            <a:r>
              <a:rPr lang="en-US" altLang="zh-CN" dirty="0">
                <a:ea typeface="+mj-lt"/>
                <a:cs typeface="+mj-lt"/>
              </a:rPr>
              <a:t>binned </a:t>
            </a:r>
            <a:r>
              <a:rPr lang="en-US" dirty="0">
                <a:ea typeface="+mj-lt"/>
                <a:cs typeface="+mj-lt"/>
              </a:rPr>
              <a:t>by </a:t>
            </a:r>
            <a:r>
              <a:rPr lang="en-US" altLang="zh-CN" dirty="0">
                <a:ea typeface="+mj-lt"/>
                <a:cs typeface="+mj-lt"/>
              </a:rPr>
              <a:t>latitude of land, with one-month bin</a:t>
            </a:r>
            <a:endParaRPr lang="zh-CN" dirty="0"/>
          </a:p>
        </p:txBody>
      </p:sp>
      <p:pic>
        <p:nvPicPr>
          <p:cNvPr id="7" name="图片 7" descr="图表&#10;&#10;已自动生成说明">
            <a:extLst>
              <a:ext uri="{FF2B5EF4-FFF2-40B4-BE49-F238E27FC236}">
                <a16:creationId xmlns:a16="http://schemas.microsoft.com/office/drawing/2014/main" id="{2C5A50E4-2A5D-4F58-9E8F-F5123801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4" y="1767529"/>
            <a:ext cx="7692435" cy="2763264"/>
          </a:xfrm>
          <a:prstGeom prst="rect">
            <a:avLst/>
          </a:prstGeom>
        </p:spPr>
      </p:pic>
      <p:pic>
        <p:nvPicPr>
          <p:cNvPr id="9" name="图片 4" descr="图表, 直方图&#10;&#10;已自动生成说明">
            <a:extLst>
              <a:ext uri="{FF2B5EF4-FFF2-40B4-BE49-F238E27FC236}">
                <a16:creationId xmlns:a16="http://schemas.microsoft.com/office/drawing/2014/main" id="{9192EE24-D243-426A-B141-C64817C9A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76" y="4454428"/>
            <a:ext cx="7078331" cy="24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9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1FDB9-4F9A-4EEA-9FCF-F31D9418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" y="392788"/>
            <a:ext cx="11103166" cy="1325563"/>
          </a:xfrm>
        </p:spPr>
        <p:txBody>
          <a:bodyPr>
            <a:normAutofit fontScale="90000"/>
          </a:bodyPr>
          <a:lstStyle/>
          <a:p>
            <a:r>
              <a:rPr lang="zh-CN">
                <a:ea typeface="+mj-lt"/>
                <a:cs typeface="+mj-lt"/>
              </a:rPr>
              <a:t>monthly timeseries of lifetime</a:t>
            </a:r>
            <a:r>
              <a:rPr lang="en-US" altLang="zh-CN">
                <a:ea typeface="+mj-lt"/>
                <a:cs typeface="+mj-lt"/>
              </a:rPr>
              <a:t>,</a:t>
            </a:r>
            <a:r>
              <a:rPr lang="zh-CN">
                <a:ea typeface="+mj-lt"/>
                <a:cs typeface="+mj-lt"/>
              </a:rPr>
              <a:t> </a:t>
            </a:r>
            <a:r>
              <a:rPr lang="en-US" altLang="zh-CN">
                <a:ea typeface="+mj-lt"/>
                <a:cs typeface="+mj-lt"/>
              </a:rPr>
              <a:t>emissions</a:t>
            </a:r>
            <a:r>
              <a:rPr lang="zh-CN">
                <a:ea typeface="+mj-lt"/>
                <a:cs typeface="+mj-lt"/>
              </a:rPr>
              <a:t> </a:t>
            </a:r>
            <a:r>
              <a:rPr lang="en-US" altLang="zh-CN">
                <a:ea typeface="+mj-lt"/>
                <a:cs typeface="+mj-lt"/>
              </a:rPr>
              <a:t>and</a:t>
            </a:r>
            <a:r>
              <a:rPr lang="zh-CN">
                <a:ea typeface="+mj-lt"/>
                <a:cs typeface="+mj-lt"/>
              </a:rPr>
              <a:t> c</a:t>
            </a:r>
            <a:r>
              <a:rPr lang="en-US" altLang="zh-CN" err="1">
                <a:ea typeface="+mj-lt"/>
                <a:cs typeface="+mj-lt"/>
              </a:rPr>
              <a:t>oncentration</a:t>
            </a:r>
            <a:r>
              <a:rPr lang="zh-CN">
                <a:ea typeface="+mj-lt"/>
                <a:cs typeface="+mj-lt"/>
              </a:rPr>
              <a:t> i</a:t>
            </a:r>
            <a:r>
              <a:rPr lang="en-US" altLang="zh-CN">
                <a:ea typeface="+mj-lt"/>
                <a:cs typeface="+mj-lt"/>
              </a:rPr>
              <a:t>n</a:t>
            </a:r>
            <a:r>
              <a:rPr lang="zh-CN" altLang="en-US">
                <a:ea typeface="+mj-lt"/>
                <a:cs typeface="+mj-lt"/>
              </a:rPr>
              <a:t> WR</a:t>
            </a:r>
            <a:br>
              <a:rPr lang="zh-CN" altLang="en-US">
                <a:ea typeface="+mj-lt"/>
                <a:cs typeface="+mj-lt"/>
              </a:rPr>
            </a:br>
            <a:r>
              <a:rPr lang="en-US" altLang="zh-CN">
                <a:ea typeface="+mj-lt"/>
                <a:cs typeface="+mj-lt"/>
              </a:rPr>
              <a:t>Data coverage of winter in WR, with one-day bin</a:t>
            </a:r>
            <a:endParaRPr lang="zh-CN">
              <a:ea typeface="+mj-lt"/>
              <a:cs typeface="+mj-lt"/>
            </a:endParaRPr>
          </a:p>
          <a:p>
            <a:endParaRPr lang="zh-CN" altLang="en-US">
              <a:ea typeface="等线 Light"/>
            </a:endParaRPr>
          </a:p>
        </p:txBody>
      </p:sp>
      <p:pic>
        <p:nvPicPr>
          <p:cNvPr id="4" name="图片 4" descr="图表, 直方图&#10;&#10;已自动生成说明">
            <a:extLst>
              <a:ext uri="{FF2B5EF4-FFF2-40B4-BE49-F238E27FC236}">
                <a16:creationId xmlns:a16="http://schemas.microsoft.com/office/drawing/2014/main" id="{96CB87E2-2258-410D-A3F0-8565C7CD4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869" y="1578454"/>
            <a:ext cx="7310679" cy="2458288"/>
          </a:xfrm>
        </p:spPr>
      </p:pic>
      <p:pic>
        <p:nvPicPr>
          <p:cNvPr id="3" name="图片 4" descr="图表, 条形图&#10;&#10;已自动生成说明">
            <a:extLst>
              <a:ext uri="{FF2B5EF4-FFF2-40B4-BE49-F238E27FC236}">
                <a16:creationId xmlns:a16="http://schemas.microsoft.com/office/drawing/2014/main" id="{AF233D97-1975-4B64-B96D-A6C3388D9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" r="61237" b="-1428"/>
          <a:stretch/>
        </p:blipFill>
        <p:spPr>
          <a:xfrm>
            <a:off x="8586328" y="4089981"/>
            <a:ext cx="3609438" cy="2772081"/>
          </a:xfrm>
          <a:prstGeom prst="rect">
            <a:avLst/>
          </a:prstGeom>
        </p:spPr>
      </p:pic>
      <p:pic>
        <p:nvPicPr>
          <p:cNvPr id="5" name="图片 7" descr="图表, 折线图&#10;&#10;已自动生成说明">
            <a:extLst>
              <a:ext uri="{FF2B5EF4-FFF2-40B4-BE49-F238E27FC236}">
                <a16:creationId xmlns:a16="http://schemas.microsoft.com/office/drawing/2014/main" id="{78E1A69B-8EBA-4D89-8994-486087F0B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02" y="1578518"/>
            <a:ext cx="4854765" cy="25794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305AAFA-6D62-4006-9415-1ACBE5AE772B}"/>
              </a:ext>
            </a:extLst>
          </p:cNvPr>
          <p:cNvSpPr/>
          <p:nvPr/>
        </p:nvSpPr>
        <p:spPr>
          <a:xfrm>
            <a:off x="3260147" y="2016280"/>
            <a:ext cx="211157" cy="1753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3AAF73-90F0-4927-A9FC-13C231CC23FC}"/>
              </a:ext>
            </a:extLst>
          </p:cNvPr>
          <p:cNvSpPr/>
          <p:nvPr/>
        </p:nvSpPr>
        <p:spPr>
          <a:xfrm>
            <a:off x="1506629" y="2383507"/>
            <a:ext cx="266241" cy="1386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0465CFD-0469-4A58-A6E0-8BEE8F5F54F1}"/>
              </a:ext>
            </a:extLst>
          </p:cNvPr>
          <p:cNvSpPr/>
          <p:nvPr/>
        </p:nvSpPr>
        <p:spPr>
          <a:xfrm>
            <a:off x="937424" y="2310062"/>
            <a:ext cx="284603" cy="1459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BACB69-2548-4602-AC3D-535EB3C7FDB4}"/>
              </a:ext>
            </a:extLst>
          </p:cNvPr>
          <p:cNvSpPr/>
          <p:nvPr/>
        </p:nvSpPr>
        <p:spPr>
          <a:xfrm>
            <a:off x="5996003" y="2631388"/>
            <a:ext cx="394771" cy="1138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48BFBD-E105-498C-9E02-D87E7D5162B5}"/>
              </a:ext>
            </a:extLst>
          </p:cNvPr>
          <p:cNvSpPr/>
          <p:nvPr/>
        </p:nvSpPr>
        <p:spPr>
          <a:xfrm>
            <a:off x="2057471" y="2557942"/>
            <a:ext cx="284603" cy="1216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1" descr="图表, 条形图&#10;&#10;已自动生成说明">
            <a:extLst>
              <a:ext uri="{FF2B5EF4-FFF2-40B4-BE49-F238E27FC236}">
                <a16:creationId xmlns:a16="http://schemas.microsoft.com/office/drawing/2014/main" id="{D20E90DB-7231-418F-B6F3-2C50E6FFA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" y="4048854"/>
            <a:ext cx="7224431" cy="281092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FF21B41-A567-40D7-A575-1CB4E60A9A74}"/>
              </a:ext>
            </a:extLst>
          </p:cNvPr>
          <p:cNvSpPr/>
          <p:nvPr/>
        </p:nvSpPr>
        <p:spPr>
          <a:xfrm>
            <a:off x="6341607" y="5638798"/>
            <a:ext cx="354787" cy="517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ACE861-8921-4DB4-A808-7FC88190FD34}"/>
              </a:ext>
            </a:extLst>
          </p:cNvPr>
          <p:cNvSpPr/>
          <p:nvPr/>
        </p:nvSpPr>
        <p:spPr>
          <a:xfrm>
            <a:off x="6341607" y="5307929"/>
            <a:ext cx="354787" cy="166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180E06-E9B4-4565-B87D-E85ABC2EEA96}"/>
              </a:ext>
            </a:extLst>
          </p:cNvPr>
          <p:cNvSpPr/>
          <p:nvPr/>
        </p:nvSpPr>
        <p:spPr>
          <a:xfrm>
            <a:off x="6341607" y="4445665"/>
            <a:ext cx="354787" cy="166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42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9D220-FCFF-45BD-84E7-72F07B32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litreature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C82602-9006-4CC6-9552-5D8801A3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74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 descr="表格&#10;&#10;已自动生成说明">
            <a:extLst>
              <a:ext uri="{FF2B5EF4-FFF2-40B4-BE49-F238E27FC236}">
                <a16:creationId xmlns:a16="http://schemas.microsoft.com/office/drawing/2014/main" id="{305B658E-80C9-4FC8-89FA-E01EAD71F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19" y="3062649"/>
            <a:ext cx="5728165" cy="2290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"/>
            <a:ext cx="12183164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NH3 emitted from </a:t>
            </a:r>
            <a:r>
              <a:rPr lang="en-US" b="1" i="1">
                <a:ea typeface="+mj-lt"/>
                <a:cs typeface="+mj-lt"/>
              </a:rPr>
              <a:t>Concentrated animal feeding operations</a:t>
            </a:r>
            <a:r>
              <a:rPr lang="en-US">
                <a:ea typeface="+mj-lt"/>
                <a:cs typeface="+mj-lt"/>
              </a:rPr>
              <a:t> (CAFOs)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0910"/>
            <a:ext cx="8228082" cy="532709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Current emission inventories (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NEI v2011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lvl="1"/>
            <a:r>
              <a:rPr lang="en-US">
                <a:ea typeface="+mn-lt"/>
                <a:cs typeface="+mn-lt"/>
              </a:rPr>
              <a:t>based on emissions factors derived from a small number of farms</a:t>
            </a:r>
            <a:endParaRPr lang="en-US">
              <a:ea typeface="等线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beef feedlot</a:t>
            </a:r>
          </a:p>
          <a:p>
            <a:pPr lvl="2"/>
            <a:r>
              <a:rPr lang="en-US">
                <a:ea typeface="+mn-lt"/>
                <a:cs typeface="+mn-lt"/>
              </a:rPr>
              <a:t>dairy</a:t>
            </a:r>
          </a:p>
          <a:p>
            <a:pPr lvl="1"/>
            <a:r>
              <a:rPr lang="en-US">
                <a:ea typeface="+mn-lt"/>
                <a:cs typeface="+mn-lt"/>
              </a:rPr>
              <a:t>limited spatial resolution or site-specific information</a:t>
            </a:r>
          </a:p>
          <a:p>
            <a:r>
              <a:rPr lang="en-US">
                <a:ea typeface="等线"/>
              </a:rPr>
              <a:t>Dependencies of ammonia emissions——housing</a:t>
            </a:r>
            <a:r>
              <a:rPr lang="en-US">
                <a:ea typeface="+mn-lt"/>
                <a:cs typeface="+mn-lt"/>
              </a:rPr>
              <a:t> and manure management practices</a:t>
            </a:r>
            <a:endParaRPr lang="en-US"/>
          </a:p>
          <a:p>
            <a:pPr lvl="1"/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Temperature (strong)</a:t>
            </a:r>
          </a:p>
          <a:p>
            <a:pPr lvl="1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Humidity</a:t>
            </a:r>
          </a:p>
          <a:p>
            <a:pPr lvl="1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PH</a:t>
            </a:r>
          </a:p>
          <a:p>
            <a:pPr lvl="1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Wind</a:t>
            </a:r>
          </a:p>
          <a:p>
            <a:pPr lvl="1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Speed</a:t>
            </a:r>
          </a:p>
          <a:p>
            <a:pPr lvl="1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Turbulence</a:t>
            </a:r>
          </a:p>
          <a:p>
            <a:r>
              <a:rPr lang="en-US">
                <a:ea typeface="+mn-lt"/>
                <a:cs typeface="+mn-lt"/>
              </a:rPr>
              <a:t>Mobile laboratory Measurements——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advantages</a:t>
            </a:r>
          </a:p>
          <a:p>
            <a:pPr lvl="1"/>
            <a:r>
              <a:rPr lang="en-US">
                <a:ea typeface="+mn-lt"/>
                <a:cs typeface="+mn-lt"/>
              </a:rPr>
              <a:t>resolve local scale features not seen by satellites or flux inversions</a:t>
            </a:r>
          </a:p>
          <a:p>
            <a:pPr lvl="1"/>
            <a:r>
              <a:rPr lang="en-US">
                <a:ea typeface="+mn-lt"/>
                <a:cs typeface="+mn-lt"/>
              </a:rPr>
              <a:t>validate process models </a:t>
            </a:r>
          </a:p>
          <a:p>
            <a:pPr lvl="1"/>
            <a:r>
              <a:rPr lang="en-US">
                <a:ea typeface="+mn-lt"/>
                <a:cs typeface="+mn-lt"/>
              </a:rPr>
              <a:t>parametrize chemical transport model emission schemes</a:t>
            </a:r>
          </a:p>
          <a:p>
            <a:pPr lvl="1"/>
            <a:r>
              <a:rPr lang="en-US">
                <a:ea typeface="+mn-lt"/>
                <a:cs typeface="+mn-lt"/>
              </a:rPr>
              <a:t>individually measure the majority of CAFOs in a region</a:t>
            </a:r>
            <a:endParaRPr lang="en-US"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9530950" y="5658950"/>
            <a:ext cx="227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/>
              <a:t>Golston </a:t>
            </a:r>
            <a:r>
              <a:rPr lang="en-US" altLang="zh-CN">
                <a:ea typeface="等线"/>
              </a:rPr>
              <a:t>et al., 2020)</a:t>
            </a:r>
          </a:p>
        </p:txBody>
      </p:sp>
      <p:pic>
        <p:nvPicPr>
          <p:cNvPr id="7" name="图片 7" descr="表格&#10;&#10;已自动生成说明">
            <a:extLst>
              <a:ext uri="{FF2B5EF4-FFF2-40B4-BE49-F238E27FC236}">
                <a16:creationId xmlns:a16="http://schemas.microsoft.com/office/drawing/2014/main" id="{A6A8A3EC-00DC-4627-B0A9-96A93057E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894" y="2306044"/>
            <a:ext cx="4031657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6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5090"/>
            <a:ext cx="12196175" cy="1325563"/>
          </a:xfrm>
        </p:spPr>
        <p:txBody>
          <a:bodyPr/>
          <a:lstStyle/>
          <a:p>
            <a:r>
              <a:rPr lang="en-US" altLang="zh-CN">
                <a:ea typeface="等线 Light"/>
              </a:rPr>
              <a:t>Experimental method——data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0553"/>
            <a:ext cx="11740048" cy="651457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af-ZA"/>
              <a:t>Instrumentation——</a:t>
            </a:r>
            <a:r>
              <a:rPr lang="af-ZA">
                <a:ea typeface="+mn-lt"/>
                <a:cs typeface="+mn-lt"/>
              </a:rPr>
              <a:t>calibrate and fit the correspondence</a:t>
            </a:r>
            <a:endParaRPr lang="en-US">
              <a:ea typeface="等线" panose="020F0502020204030204"/>
            </a:endParaRPr>
          </a:p>
          <a:p>
            <a:pPr lvl="1"/>
            <a:r>
              <a:rPr lang="af-ZA">
                <a:ea typeface="+mn-lt"/>
                <a:cs typeface="+mn-lt"/>
              </a:rPr>
              <a:t>Princeton University Atmospheric Chemistry Experiment (</a:t>
            </a:r>
            <a:r>
              <a:rPr lang="af-ZA">
                <a:solidFill>
                  <a:srgbClr val="FF0000"/>
                </a:solidFill>
                <a:ea typeface="+mn-lt"/>
                <a:cs typeface="+mn-lt"/>
              </a:rPr>
              <a:t>PACE</a:t>
            </a:r>
            <a:r>
              <a:rPr lang="af-ZA">
                <a:ea typeface="+mn-lt"/>
                <a:cs typeface="+mn-lt"/>
              </a:rPr>
              <a:t>)</a:t>
            </a:r>
          </a:p>
          <a:p>
            <a:pPr lvl="1"/>
            <a:r>
              <a:rPr lang="af-ZA">
                <a:ea typeface="+mn-lt"/>
                <a:cs typeface="+mn-lt"/>
              </a:rPr>
              <a:t>Aerodyne Mobile Laboratory (</a:t>
            </a:r>
            <a:r>
              <a:rPr lang="af-ZA">
                <a:solidFill>
                  <a:srgbClr val="FF0000"/>
                </a:solidFill>
                <a:ea typeface="+mn-lt"/>
                <a:cs typeface="+mn-lt"/>
              </a:rPr>
              <a:t>AML</a:t>
            </a:r>
            <a:r>
              <a:rPr lang="af-ZA">
                <a:ea typeface="+mn-lt"/>
                <a:cs typeface="+mn-lt"/>
              </a:rPr>
              <a:t>)</a:t>
            </a:r>
          </a:p>
          <a:p>
            <a:pPr lvl="1"/>
            <a:r>
              <a:rPr lang="af-ZA">
                <a:ea typeface="+mn-lt"/>
                <a:cs typeface="+mn-lt"/>
              </a:rPr>
              <a:t>NOAA Chemical Sciences Division (</a:t>
            </a:r>
            <a:r>
              <a:rPr lang="af-ZA">
                <a:solidFill>
                  <a:srgbClr val="FF0000"/>
                </a:solidFill>
                <a:ea typeface="+mn-lt"/>
                <a:cs typeface="+mn-lt"/>
              </a:rPr>
              <a:t>CSD</a:t>
            </a:r>
            <a:r>
              <a:rPr lang="af-ZA">
                <a:ea typeface="+mn-lt"/>
                <a:cs typeface="+mn-lt"/>
              </a:rPr>
              <a:t>)</a:t>
            </a:r>
            <a:endParaRPr lang="af-ZA">
              <a:ea typeface="等线"/>
            </a:endParaRPr>
          </a:p>
          <a:p>
            <a:r>
              <a:rPr lang="af-ZA">
                <a:ea typeface="+mn-lt"/>
                <a:cs typeface="+mn-lt"/>
              </a:rPr>
              <a:t>Sampling Campaign——</a:t>
            </a:r>
            <a:r>
              <a:rPr lang="af-ZA">
                <a:solidFill>
                  <a:srgbClr val="FF0000"/>
                </a:solidFill>
                <a:ea typeface="+mn-lt"/>
                <a:cs typeface="+mn-lt"/>
              </a:rPr>
              <a:t>encircling the farm</a:t>
            </a:r>
          </a:p>
          <a:p>
            <a:pPr lvl="1"/>
            <a:r>
              <a:rPr lang="af-ZA">
                <a:ea typeface="+mn-lt"/>
                <a:cs typeface="+mn-lt"/>
              </a:rPr>
              <a:t>Driving routes: agricultural region surrounding the city</a:t>
            </a:r>
          </a:p>
          <a:p>
            <a:r>
              <a:rPr lang="af-ZA">
                <a:ea typeface="+mn-lt"/>
                <a:cs typeface="+mn-lt"/>
              </a:rPr>
              <a:t>Diurnal Study: 5 sites </a:t>
            </a:r>
          </a:p>
          <a:p>
            <a:r>
              <a:rPr lang="af-ZA">
                <a:ea typeface="+mn-lt"/>
                <a:cs typeface="+mn-lt"/>
              </a:rPr>
              <a:t>Intercomparison: PACE better resolved changes </a:t>
            </a:r>
          </a:p>
          <a:p>
            <a:r>
              <a:rPr lang="af-ZA">
                <a:ea typeface="+mn-lt"/>
                <a:cs typeface="+mn-lt"/>
              </a:rPr>
              <a:t>Data Processing</a:t>
            </a:r>
          </a:p>
          <a:p>
            <a:pPr lvl="1"/>
            <a:r>
              <a:rPr lang="af-ZA">
                <a:ea typeface="+mn-lt"/>
                <a:cs typeface="+mn-lt"/>
              </a:rPr>
              <a:t>Background——</a:t>
            </a:r>
            <a:r>
              <a:rPr lang="af-ZA">
                <a:solidFill>
                  <a:srgbClr val="FF0000"/>
                </a:solidFill>
                <a:ea typeface="+mn-lt"/>
                <a:cs typeface="+mn-lt"/>
              </a:rPr>
              <a:t>moving percentile</a:t>
            </a:r>
          </a:p>
          <a:p>
            <a:pPr lvl="2"/>
            <a:r>
              <a:rPr lang="af-ZA">
                <a:ea typeface="+mn-lt"/>
                <a:cs typeface="+mn-lt"/>
              </a:rPr>
              <a:t>Concentration: 2% </a:t>
            </a:r>
          </a:p>
          <a:p>
            <a:pPr lvl="2"/>
            <a:r>
              <a:rPr lang="af-ZA">
                <a:ea typeface="+mn-lt"/>
                <a:cs typeface="+mn-lt"/>
              </a:rPr>
              <a:t>Time window: 500s</a:t>
            </a:r>
          </a:p>
          <a:p>
            <a:r>
              <a:rPr lang="af-ZA">
                <a:ea typeface="+mn-lt"/>
                <a:cs typeface="+mn-lt"/>
              </a:rPr>
              <a:t>Supplementary data——NOAA Rapid Refresh (RAP) assimilation and modeling system</a:t>
            </a:r>
            <a:endParaRPr lang="af-ZA">
              <a:ea typeface="等线" panose="020F0502020204030204"/>
            </a:endParaRPr>
          </a:p>
          <a:p>
            <a:pPr lvl="1"/>
            <a:r>
              <a:rPr lang="af-ZA">
                <a:ea typeface="+mn-lt"/>
                <a:cs typeface="+mn-lt"/>
              </a:rPr>
              <a:t>COMET: </a:t>
            </a:r>
          </a:p>
          <a:p>
            <a:pPr lvl="2"/>
            <a:r>
              <a:rPr lang="af-ZA">
                <a:ea typeface="+mn-lt"/>
                <a:cs typeface="+mn-lt"/>
              </a:rPr>
              <a:t>Surface downward shortwave radiation, </a:t>
            </a:r>
          </a:p>
          <a:p>
            <a:pPr lvl="2"/>
            <a:r>
              <a:rPr lang="af-ZA">
                <a:ea typeface="+mn-lt"/>
                <a:cs typeface="+mn-lt"/>
              </a:rPr>
              <a:t>2 m air temperature (T)</a:t>
            </a:r>
          </a:p>
          <a:p>
            <a:pPr lvl="2"/>
            <a:r>
              <a:rPr lang="af-ZA">
                <a:ea typeface="+mn-lt"/>
                <a:cs typeface="+mn-lt"/>
              </a:rPr>
              <a:t>friction velocity (u*)</a:t>
            </a:r>
          </a:p>
          <a:p>
            <a:pPr lvl="2"/>
            <a:r>
              <a:rPr lang="af-ZA">
                <a:ea typeface="+mn-lt"/>
                <a:cs typeface="+mn-lt"/>
              </a:rPr>
              <a:t>sensible heat flux(H)</a:t>
            </a:r>
          </a:p>
          <a:p>
            <a:pPr lvl="2"/>
            <a:r>
              <a:rPr lang="af-ZA">
                <a:ea typeface="+mn-lt"/>
                <a:cs typeface="+mn-lt"/>
              </a:rPr>
              <a:t>the u and v wind components at 10 m</a:t>
            </a:r>
            <a:endParaRPr lang="af-ZA">
              <a:ea typeface="等线" panose="020F0502020204030204"/>
            </a:endParaRPr>
          </a:p>
          <a:p>
            <a:pPr lvl="1"/>
            <a:r>
              <a:rPr lang="af-ZA">
                <a:ea typeface="+mn-lt"/>
                <a:cs typeface="+mn-lt"/>
              </a:rPr>
              <a:t>NOMADS:</a:t>
            </a:r>
          </a:p>
          <a:p>
            <a:pPr lvl="2"/>
            <a:r>
              <a:rPr lang="af-ZA">
                <a:ea typeface="+mn-lt"/>
                <a:cs typeface="+mn-lt"/>
              </a:rPr>
              <a:t>surface pressure</a:t>
            </a:r>
          </a:p>
          <a:p>
            <a:pPr lvl="2"/>
            <a:r>
              <a:rPr lang="af-ZA">
                <a:ea typeface="+mn-lt"/>
                <a:cs typeface="+mn-lt"/>
              </a:rPr>
              <a:t>total cloud cover</a:t>
            </a:r>
            <a:endParaRPr lang="af-ZA"/>
          </a:p>
          <a:p>
            <a:pPr lvl="2"/>
            <a:endParaRPr lang="af-ZA">
              <a:ea typeface="+mn-lt"/>
              <a:cs typeface="+mn-lt"/>
            </a:endParaRPr>
          </a:p>
          <a:p>
            <a:pPr marL="685800"/>
            <a:endParaRPr lang="af-ZA">
              <a:ea typeface="+mn-lt"/>
              <a:cs typeface="+mn-lt"/>
            </a:endParaRPr>
          </a:p>
          <a:p>
            <a:pPr marL="685800">
              <a:spcBef>
                <a:spcPts val="500"/>
              </a:spcBef>
            </a:pPr>
            <a:endParaRPr lang="af-ZA">
              <a:ea typeface="+mn-lt"/>
              <a:cs typeface="+mn-lt"/>
            </a:endParaRPr>
          </a:p>
        </p:txBody>
      </p:sp>
      <p:pic>
        <p:nvPicPr>
          <p:cNvPr id="4" name="图片 4" descr="图片包含 图示&#10;&#10;已自动生成说明">
            <a:extLst>
              <a:ext uri="{FF2B5EF4-FFF2-40B4-BE49-F238E27FC236}">
                <a16:creationId xmlns:a16="http://schemas.microsoft.com/office/drawing/2014/main" id="{19FD4A57-23F8-4900-95F1-20E7C6FA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679" y="-3726"/>
            <a:ext cx="4426496" cy="3386756"/>
          </a:xfrm>
          <a:prstGeom prst="rect">
            <a:avLst/>
          </a:prstGeom>
        </p:spPr>
      </p:pic>
      <p:pic>
        <p:nvPicPr>
          <p:cNvPr id="5" name="图片 5" descr="文本, 应用程序, 聊天或短信&#10;&#10;已自动生成说明">
            <a:extLst>
              <a:ext uri="{FF2B5EF4-FFF2-40B4-BE49-F238E27FC236}">
                <a16:creationId xmlns:a16="http://schemas.microsoft.com/office/drawing/2014/main" id="{7DC07610-B6F7-4194-B821-58453B3C0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142" y="2198931"/>
            <a:ext cx="1679542" cy="20362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AEC272-5ECA-474A-A7DC-2021DB1D8F8E}"/>
              </a:ext>
            </a:extLst>
          </p:cNvPr>
          <p:cNvSpPr txBox="1"/>
          <p:nvPr/>
        </p:nvSpPr>
        <p:spPr>
          <a:xfrm>
            <a:off x="9985888" y="3704542"/>
            <a:ext cx="227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/>
              <a:t>Golston </a:t>
            </a:r>
            <a:r>
              <a:rPr lang="en-US" altLang="zh-CN">
                <a:ea typeface="等线"/>
              </a:rPr>
              <a:t>et al., 2020)</a:t>
            </a:r>
          </a:p>
        </p:txBody>
      </p:sp>
      <p:pic>
        <p:nvPicPr>
          <p:cNvPr id="8" name="图片 8" descr="图表, 直方图&#10;&#10;已自动生成说明">
            <a:extLst>
              <a:ext uri="{FF2B5EF4-FFF2-40B4-BE49-F238E27FC236}">
                <a16:creationId xmlns:a16="http://schemas.microsoft.com/office/drawing/2014/main" id="{07363D2B-0E5C-40C2-A037-1E7318495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021" y="4568446"/>
            <a:ext cx="3912153" cy="2212755"/>
          </a:xfrm>
          <a:prstGeom prst="rect">
            <a:avLst/>
          </a:prstGeom>
        </p:spPr>
      </p:pic>
      <p:pic>
        <p:nvPicPr>
          <p:cNvPr id="9" name="图片 9" descr="图片包含 图形用户界面&#10;&#10;已自动生成说明">
            <a:extLst>
              <a:ext uri="{FF2B5EF4-FFF2-40B4-BE49-F238E27FC236}">
                <a16:creationId xmlns:a16="http://schemas.microsoft.com/office/drawing/2014/main" id="{F63F3CD0-2B4E-452C-B872-A3BD71CA9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009" y="6100639"/>
            <a:ext cx="2012429" cy="66657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EA5AF09-5E65-41FA-9495-3796C0AA8354}"/>
              </a:ext>
            </a:extLst>
          </p:cNvPr>
          <p:cNvCxnSpPr/>
          <p:nvPr/>
        </p:nvCxnSpPr>
        <p:spPr>
          <a:xfrm>
            <a:off x="3989540" y="3138813"/>
            <a:ext cx="5350701" cy="2146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18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5090"/>
            <a:ext cx="12196175" cy="1325563"/>
          </a:xfrm>
        </p:spPr>
        <p:txBody>
          <a:bodyPr/>
          <a:lstStyle/>
          <a:p>
            <a:r>
              <a:rPr lang="en-US" altLang="zh-CN">
                <a:ea typeface="等线 Light"/>
              </a:rPr>
              <a:t>Experimental method——</a:t>
            </a:r>
            <a:r>
              <a:rPr lang="en-US" altLang="zh-CN">
                <a:ea typeface="+mj-lt"/>
                <a:cs typeface="+mj-lt"/>
              </a:rPr>
              <a:t>e</a:t>
            </a:r>
            <a:r>
              <a:rPr lang="af-ZA">
                <a:ea typeface="+mj-lt"/>
                <a:cs typeface="+mj-lt"/>
              </a:rPr>
              <a:t>missions estimation </a:t>
            </a:r>
            <a:endParaRPr lang="en-US" altLang="zh-CN">
              <a:ea typeface="+mj-lt"/>
              <a:cs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3683"/>
            <a:ext cx="11729005" cy="628260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af-ZA" err="1">
                <a:ea typeface="+mn-lt"/>
                <a:cs typeface="+mn-lt"/>
              </a:rPr>
              <a:t>an</a:t>
            </a:r>
            <a:r>
              <a:rPr lang="af-ZA">
                <a:ea typeface="+mn-lt"/>
                <a:cs typeface="+mn-lt"/>
              </a:rPr>
              <a:t> </a:t>
            </a:r>
            <a:r>
              <a:rPr lang="af-ZA">
                <a:solidFill>
                  <a:srgbClr val="FF0000"/>
                </a:solidFill>
                <a:ea typeface="+mn-lt"/>
                <a:cs typeface="+mn-lt"/>
              </a:rPr>
              <a:t>inverse area </a:t>
            </a:r>
            <a:r>
              <a:rPr lang="af-ZA" err="1">
                <a:solidFill>
                  <a:srgbClr val="FF0000"/>
                </a:solidFill>
                <a:ea typeface="+mn-lt"/>
                <a:cs typeface="+mn-lt"/>
              </a:rPr>
              <a:t>Gaussian</a:t>
            </a:r>
            <a:r>
              <a:rPr lang="af-ZA">
                <a:solidFill>
                  <a:srgbClr val="FF0000"/>
                </a:solidFill>
                <a:ea typeface="+mn-lt"/>
                <a:cs typeface="+mn-lt"/>
              </a:rPr>
              <a:t> plume</a:t>
            </a:r>
            <a:endParaRPr lang="zh-CN" altLang="en-US"/>
          </a:p>
          <a:p>
            <a:pPr lvl="1"/>
            <a:r>
              <a:rPr lang="af-ZA" err="1">
                <a:solidFill>
                  <a:srgbClr val="FF0000"/>
                </a:solidFill>
                <a:ea typeface="+mn-lt"/>
                <a:cs typeface="+mn-lt"/>
              </a:rPr>
              <a:t>Modeled</a:t>
            </a:r>
            <a:r>
              <a:rPr lang="af-ZA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af-ZA" err="1">
                <a:solidFill>
                  <a:srgbClr val="FF0000"/>
                </a:solidFill>
                <a:ea typeface="+mn-lt"/>
                <a:cs typeface="+mn-lt"/>
              </a:rPr>
              <a:t>concentrations</a:t>
            </a:r>
            <a:r>
              <a:rPr lang="af-ZA">
                <a:ea typeface="+mn-lt"/>
                <a:cs typeface="+mn-lt"/>
              </a:rPr>
              <a:t>: </a:t>
            </a:r>
            <a:r>
              <a:rPr lang="af-ZA" err="1">
                <a:ea typeface="+mn-lt"/>
                <a:cs typeface="+mn-lt"/>
              </a:rPr>
              <a:t>discretize</a:t>
            </a:r>
            <a:r>
              <a:rPr lang="af-ZA">
                <a:ea typeface="+mn-lt"/>
                <a:cs typeface="+mn-lt"/>
              </a:rPr>
              <a:t> </a:t>
            </a:r>
            <a:r>
              <a:rPr lang="af-ZA" err="1">
                <a:ea typeface="+mn-lt"/>
                <a:cs typeface="+mn-lt"/>
              </a:rPr>
              <a:t>the</a:t>
            </a:r>
            <a:r>
              <a:rPr lang="af-ZA">
                <a:ea typeface="+mn-lt"/>
                <a:cs typeface="+mn-lt"/>
              </a:rPr>
              <a:t> area </a:t>
            </a:r>
            <a:r>
              <a:rPr lang="af-ZA" err="1">
                <a:ea typeface="+mn-lt"/>
                <a:cs typeface="+mn-lt"/>
              </a:rPr>
              <a:t>source</a:t>
            </a:r>
            <a:r>
              <a:rPr lang="af-ZA">
                <a:ea typeface="+mn-lt"/>
                <a:cs typeface="+mn-lt"/>
              </a:rPr>
              <a:t> </a:t>
            </a:r>
            <a:r>
              <a:rPr lang="af-ZA" err="1">
                <a:ea typeface="+mn-lt"/>
                <a:cs typeface="+mn-lt"/>
              </a:rPr>
              <a:t>region</a:t>
            </a:r>
            <a:r>
              <a:rPr lang="af-ZA">
                <a:ea typeface="+mn-lt"/>
                <a:cs typeface="+mn-lt"/>
              </a:rPr>
              <a:t> (50m </a:t>
            </a:r>
            <a:r>
              <a:rPr lang="af-ZA" err="1">
                <a:ea typeface="+mn-lt"/>
                <a:cs typeface="+mn-lt"/>
              </a:rPr>
              <a:t>spacing</a:t>
            </a:r>
            <a:r>
              <a:rPr lang="af-ZA">
                <a:ea typeface="+mn-lt"/>
                <a:cs typeface="+mn-lt"/>
              </a:rPr>
              <a:t>)</a:t>
            </a: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marL="685800" lvl="1"/>
            <a:endParaRPr lang="af-ZA">
              <a:ea typeface="+mn-lt"/>
              <a:cs typeface="+mn-lt"/>
            </a:endParaRPr>
          </a:p>
          <a:p>
            <a:pPr lvl="1"/>
            <a:endParaRPr lang="af-ZA">
              <a:ea typeface="+mn-lt"/>
              <a:cs typeface="+mn-lt"/>
            </a:endParaRPr>
          </a:p>
          <a:p>
            <a:pPr lvl="1"/>
            <a:endParaRPr lang="af-ZA">
              <a:ea typeface="+mn-lt"/>
              <a:cs typeface="+mn-lt"/>
            </a:endParaRPr>
          </a:p>
          <a:p>
            <a:pPr lvl="1"/>
            <a:endParaRPr lang="af-ZA">
              <a:ea typeface="+mn-lt"/>
              <a:cs typeface="+mn-lt"/>
            </a:endParaRPr>
          </a:p>
          <a:p>
            <a:pPr lvl="1"/>
            <a:endParaRPr lang="af-ZA">
              <a:ea typeface="+mn-lt"/>
              <a:cs typeface="+mn-lt"/>
            </a:endParaRPr>
          </a:p>
          <a:p>
            <a:pPr lvl="1"/>
            <a:endParaRPr lang="af-ZA">
              <a:ea typeface="+mn-lt"/>
              <a:cs typeface="+mn-lt"/>
            </a:endParaRPr>
          </a:p>
          <a:p>
            <a:pPr lvl="1"/>
            <a:endParaRPr lang="af-ZA">
              <a:ea typeface="+mn-lt"/>
              <a:cs typeface="+mn-lt"/>
            </a:endParaRPr>
          </a:p>
          <a:p>
            <a:pPr lvl="1"/>
            <a:r>
              <a:rPr lang="af-ZA" err="1">
                <a:ea typeface="+mn-lt"/>
                <a:cs typeface="+mn-lt"/>
              </a:rPr>
              <a:t>The</a:t>
            </a:r>
            <a:r>
              <a:rPr lang="af-ZA">
                <a:ea typeface="+mn-lt"/>
                <a:cs typeface="+mn-lt"/>
              </a:rPr>
              <a:t> </a:t>
            </a:r>
            <a:r>
              <a:rPr lang="af-ZA" err="1">
                <a:ea typeface="+mn-lt"/>
                <a:cs typeface="+mn-lt"/>
              </a:rPr>
              <a:t>total</a:t>
            </a:r>
            <a:r>
              <a:rPr lang="af-ZA">
                <a:ea typeface="+mn-lt"/>
                <a:cs typeface="+mn-lt"/>
              </a:rPr>
              <a:t> </a:t>
            </a:r>
            <a:r>
              <a:rPr lang="af-ZA" err="1">
                <a:ea typeface="+mn-lt"/>
                <a:cs typeface="+mn-lt"/>
              </a:rPr>
              <a:t>emissions</a:t>
            </a:r>
            <a:r>
              <a:rPr lang="af-ZA">
                <a:ea typeface="+mn-lt"/>
                <a:cs typeface="+mn-lt"/>
              </a:rPr>
              <a:t> in kg/</a:t>
            </a:r>
            <a:r>
              <a:rPr lang="af-ZA" err="1">
                <a:ea typeface="+mn-lt"/>
                <a:cs typeface="+mn-lt"/>
              </a:rPr>
              <a:t>month</a:t>
            </a:r>
            <a:r>
              <a:rPr lang="af-ZA">
                <a:ea typeface="+mn-lt"/>
                <a:cs typeface="+mn-lt"/>
              </a:rPr>
              <a:t> </a:t>
            </a:r>
            <a:r>
              <a:rPr lang="af-ZA" err="1">
                <a:ea typeface="+mn-lt"/>
                <a:cs typeface="+mn-lt"/>
              </a:rPr>
              <a:t>for</a:t>
            </a:r>
            <a:r>
              <a:rPr lang="af-ZA">
                <a:ea typeface="+mn-lt"/>
                <a:cs typeface="+mn-lt"/>
              </a:rPr>
              <a:t> </a:t>
            </a:r>
            <a:r>
              <a:rPr lang="af-ZA" err="1">
                <a:ea typeface="+mn-lt"/>
                <a:cs typeface="+mn-lt"/>
              </a:rPr>
              <a:t>animal</a:t>
            </a:r>
            <a:r>
              <a:rPr lang="af-ZA">
                <a:ea typeface="+mn-lt"/>
                <a:cs typeface="+mn-lt"/>
              </a:rPr>
              <a:t> </a:t>
            </a:r>
            <a:r>
              <a:rPr lang="af-ZA" err="1">
                <a:solidFill>
                  <a:srgbClr val="FF0000"/>
                </a:solidFill>
                <a:ea typeface="+mn-lt"/>
                <a:cs typeface="+mn-lt"/>
              </a:rPr>
              <a:t>type</a:t>
            </a:r>
            <a:r>
              <a:rPr lang="af-ZA">
                <a:solidFill>
                  <a:srgbClr val="FF0000"/>
                </a:solidFill>
                <a:ea typeface="+mn-lt"/>
                <a:cs typeface="+mn-lt"/>
              </a:rPr>
              <a:t> a</a:t>
            </a:r>
            <a:endParaRPr lang="af-ZA"/>
          </a:p>
          <a:p>
            <a:pPr marL="457200" lvl="1" indent="0">
              <a:buNone/>
            </a:pPr>
            <a:endParaRPr lang="af-ZA">
              <a:ea typeface="+mn-lt"/>
              <a:cs typeface="+mn-lt"/>
            </a:endParaRPr>
          </a:p>
          <a:p>
            <a:pPr marL="685800"/>
            <a:endParaRPr lang="af-ZA">
              <a:ea typeface="+mn-lt"/>
              <a:cs typeface="+mn-lt"/>
            </a:endParaRPr>
          </a:p>
          <a:p>
            <a:pPr marL="685800">
              <a:spcBef>
                <a:spcPts val="500"/>
              </a:spcBef>
            </a:pPr>
            <a:endParaRPr lang="af-ZA">
              <a:ea typeface="+mn-lt"/>
              <a:cs typeface="+mn-lt"/>
            </a:endParaRPr>
          </a:p>
        </p:txBody>
      </p:sp>
      <p:pic>
        <p:nvPicPr>
          <p:cNvPr id="4" name="图片 4" descr="文本&#10;&#10;已自动生成说明">
            <a:extLst>
              <a:ext uri="{FF2B5EF4-FFF2-40B4-BE49-F238E27FC236}">
                <a16:creationId xmlns:a16="http://schemas.microsoft.com/office/drawing/2014/main" id="{25B1E356-D3CA-43D5-9AB3-4F0C64251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4" r="14041" b="5187"/>
          <a:stretch/>
        </p:blipFill>
        <p:spPr>
          <a:xfrm>
            <a:off x="-2209" y="1220186"/>
            <a:ext cx="5922675" cy="5062815"/>
          </a:xfrm>
          <a:prstGeom prst="rect">
            <a:avLst/>
          </a:prstGeom>
        </p:spPr>
      </p:pic>
      <p:pic>
        <p:nvPicPr>
          <p:cNvPr id="5" name="图片 5" descr="图片包含 巴士, 旧, 桌子, 覆盖&#10;&#10;已自动生成说明">
            <a:extLst>
              <a:ext uri="{FF2B5EF4-FFF2-40B4-BE49-F238E27FC236}">
                <a16:creationId xmlns:a16="http://schemas.microsoft.com/office/drawing/2014/main" id="{AC41E271-76B4-4BA8-A7F3-9E892C8AA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574" y="1219878"/>
            <a:ext cx="3074504" cy="38329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AEC272-5ECA-474A-A7DC-2021DB1D8F8E}"/>
              </a:ext>
            </a:extLst>
          </p:cNvPr>
          <p:cNvSpPr txBox="1"/>
          <p:nvPr/>
        </p:nvSpPr>
        <p:spPr>
          <a:xfrm>
            <a:off x="6926844" y="4632636"/>
            <a:ext cx="227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/>
              <a:t>Golston </a:t>
            </a:r>
            <a:r>
              <a:rPr lang="en-US" altLang="zh-CN">
                <a:ea typeface="等线"/>
              </a:rPr>
              <a:t>et al., 2020)</a:t>
            </a:r>
          </a:p>
        </p:txBody>
      </p:sp>
      <p:pic>
        <p:nvPicPr>
          <p:cNvPr id="6" name="图片 7" descr="图表&#10;&#10;已自动生成说明">
            <a:extLst>
              <a:ext uri="{FF2B5EF4-FFF2-40B4-BE49-F238E27FC236}">
                <a16:creationId xmlns:a16="http://schemas.microsoft.com/office/drawing/2014/main" id="{D747D031-F93B-46EC-95C1-05E09D690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399" y="1221557"/>
            <a:ext cx="3984154" cy="2025712"/>
          </a:xfrm>
          <a:prstGeom prst="rect">
            <a:avLst/>
          </a:prstGeom>
        </p:spPr>
      </p:pic>
      <p:pic>
        <p:nvPicPr>
          <p:cNvPr id="8" name="图片 8" descr="文本, 信件&#10;&#10;已自动生成说明">
            <a:extLst>
              <a:ext uri="{FF2B5EF4-FFF2-40B4-BE49-F238E27FC236}">
                <a16:creationId xmlns:a16="http://schemas.microsoft.com/office/drawing/2014/main" id="{A594EE80-66A7-48E4-82DB-280831131A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989" r="-628" b="-524"/>
          <a:stretch/>
        </p:blipFill>
        <p:spPr>
          <a:xfrm>
            <a:off x="6969760" y="5052494"/>
            <a:ext cx="5260401" cy="18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988" y="-280518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Results——ammonia emissions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272"/>
            <a:ext cx="7811264" cy="5920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Distribution</a:t>
            </a:r>
          </a:p>
          <a:p>
            <a:pPr lvl="1"/>
            <a:r>
              <a:rPr lang="en-US">
                <a:solidFill>
                  <a:srgbClr val="000000"/>
                </a:solidFill>
                <a:ea typeface="等线"/>
              </a:rPr>
              <a:t>Mean: 15.9</a:t>
            </a:r>
          </a:p>
          <a:p>
            <a:pPr lvl="1"/>
            <a:r>
              <a:rPr lang="en-US">
                <a:solidFill>
                  <a:srgbClr val="000000"/>
                </a:solidFill>
                <a:ea typeface="等线"/>
              </a:rPr>
              <a:t>Median: 5.1</a:t>
            </a:r>
          </a:p>
          <a:p>
            <a:r>
              <a:rPr lang="en-US">
                <a:ea typeface="+mn-lt"/>
                <a:cs typeface="+mn-lt"/>
              </a:rPr>
              <a:t>Temporal Variability</a:t>
            </a:r>
          </a:p>
          <a:p>
            <a:pPr lvl="1"/>
            <a:r>
              <a:rPr lang="en-US">
                <a:ea typeface="+mn-lt"/>
                <a:cs typeface="+mn-lt"/>
              </a:rPr>
              <a:t>25th percentiles: not follow a strong pattern</a:t>
            </a:r>
          </a:p>
          <a:p>
            <a:pPr lvl="1"/>
            <a:r>
              <a:rPr lang="en-US">
                <a:ea typeface="+mn-lt"/>
                <a:cs typeface="+mn-lt"/>
              </a:rPr>
              <a:t>75th percentiles: distinctly seen during the afternoon</a:t>
            </a:r>
          </a:p>
          <a:p>
            <a:pPr lvl="1"/>
            <a:r>
              <a:rPr lang="en-US">
                <a:ea typeface="等线"/>
              </a:rPr>
              <a:t>Temperature: </a:t>
            </a:r>
            <a:r>
              <a:rPr lang="en-US">
                <a:ea typeface="+mn-lt"/>
                <a:cs typeface="+mn-lt"/>
              </a:rPr>
              <a:t>increase</a:t>
            </a:r>
          </a:p>
          <a:p>
            <a:r>
              <a:rPr lang="en-US">
                <a:ea typeface="+mn-lt"/>
                <a:cs typeface="+mn-lt"/>
              </a:rPr>
              <a:t>Site-to-Site and within-Farm Variability</a:t>
            </a:r>
          </a:p>
          <a:p>
            <a:pPr lvl="1"/>
            <a:r>
              <a:rPr lang="en-US">
                <a:ea typeface="+mn-lt"/>
                <a:cs typeface="+mn-lt"/>
              </a:rPr>
              <a:t>Cattle</a:t>
            </a:r>
          </a:p>
          <a:p>
            <a:pPr lvl="1"/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Dairy</a:t>
            </a:r>
          </a:p>
          <a:p>
            <a:pPr lvl="1"/>
            <a:r>
              <a:rPr lang="en-US">
                <a:solidFill>
                  <a:srgbClr val="FF0000"/>
                </a:solidFill>
                <a:ea typeface="等线"/>
              </a:rPr>
              <a:t>Poultry</a:t>
            </a:r>
          </a:p>
          <a:p>
            <a:pPr lvl="1"/>
            <a:r>
              <a:rPr lang="en-US">
                <a:solidFill>
                  <a:srgbClr val="FFFF00"/>
                </a:solidFill>
                <a:ea typeface="等线"/>
              </a:rPr>
              <a:t>Sheep</a:t>
            </a:r>
          </a:p>
          <a:p>
            <a:r>
              <a:rPr lang="en-US">
                <a:ea typeface="+mn-lt"/>
                <a:cs typeface="+mn-lt"/>
              </a:rPr>
              <a:t>Inventory</a:t>
            </a:r>
            <a:endParaRPr lang="en-US">
              <a:solidFill>
                <a:srgbClr val="FFFF00"/>
              </a:solidFill>
              <a:ea typeface="等线"/>
            </a:endParaRPr>
          </a:p>
        </p:txBody>
      </p:sp>
      <p:pic>
        <p:nvPicPr>
          <p:cNvPr id="4" name="图片 4" descr="图表, 直方图&#10;&#10;已自动生成说明">
            <a:extLst>
              <a:ext uri="{FF2B5EF4-FFF2-40B4-BE49-F238E27FC236}">
                <a16:creationId xmlns:a16="http://schemas.microsoft.com/office/drawing/2014/main" id="{240B501F-D318-4F3A-8572-131222B7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052" y="4074"/>
            <a:ext cx="2209341" cy="2626719"/>
          </a:xfrm>
          <a:prstGeom prst="rect">
            <a:avLst/>
          </a:prstGeom>
        </p:spPr>
      </p:pic>
      <p:pic>
        <p:nvPicPr>
          <p:cNvPr id="5" name="图片 5" descr="图表, 直方图, 散点图&#10;&#10;已自动生成说明">
            <a:extLst>
              <a:ext uri="{FF2B5EF4-FFF2-40B4-BE49-F238E27FC236}">
                <a16:creationId xmlns:a16="http://schemas.microsoft.com/office/drawing/2014/main" id="{72804B13-00A4-4C12-B721-97B1DF57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951" y="2636589"/>
            <a:ext cx="2134173" cy="42196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10BD86-FC2D-424E-8D71-1E1429ECDEB4}"/>
              </a:ext>
            </a:extLst>
          </p:cNvPr>
          <p:cNvSpPr txBox="1"/>
          <p:nvPr/>
        </p:nvSpPr>
        <p:spPr>
          <a:xfrm>
            <a:off x="7780651" y="4384757"/>
            <a:ext cx="22741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/>
              <a:t>Golston </a:t>
            </a:r>
            <a:r>
              <a:rPr lang="en-US" altLang="zh-CN">
                <a:ea typeface="等线"/>
              </a:rPr>
              <a:t>et al., 2020)</a:t>
            </a:r>
          </a:p>
        </p:txBody>
      </p:sp>
      <p:pic>
        <p:nvPicPr>
          <p:cNvPr id="8" name="图片 8" descr="图表, 表格&#10;&#10;已自动生成说明">
            <a:extLst>
              <a:ext uri="{FF2B5EF4-FFF2-40B4-BE49-F238E27FC236}">
                <a16:creationId xmlns:a16="http://schemas.microsoft.com/office/drawing/2014/main" id="{203E370F-BC2C-4000-9892-F0E3595E4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651" y="650453"/>
            <a:ext cx="4891489" cy="2125053"/>
          </a:xfrm>
          <a:prstGeom prst="rect">
            <a:avLst/>
          </a:prstGeom>
        </p:spPr>
      </p:pic>
      <p:pic>
        <p:nvPicPr>
          <p:cNvPr id="9" name="图片 9" descr="图形用户界面, 文本, 应用程序&#10;&#10;已自动生成说明">
            <a:extLst>
              <a:ext uri="{FF2B5EF4-FFF2-40B4-BE49-F238E27FC236}">
                <a16:creationId xmlns:a16="http://schemas.microsoft.com/office/drawing/2014/main" id="{05312E28-75D7-4DFF-B0DC-0CCC99DBE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844" y="4847119"/>
            <a:ext cx="8281292" cy="200652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F56CC6F-5EA7-42F3-83A8-8CCC8ADEB341}"/>
              </a:ext>
            </a:extLst>
          </p:cNvPr>
          <p:cNvSpPr/>
          <p:nvPr/>
        </p:nvSpPr>
        <p:spPr>
          <a:xfrm>
            <a:off x="9135648" y="5393498"/>
            <a:ext cx="918575" cy="1064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56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2C880-9B1B-4C85-AA36-CE846C2C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" y="-31974"/>
            <a:ext cx="7528026" cy="1325563"/>
          </a:xfrm>
        </p:spPr>
        <p:txBody>
          <a:bodyPr/>
          <a:lstStyle/>
          <a:p>
            <a:r>
              <a:rPr lang="en-US" altLang="zh-CN">
                <a:ea typeface="+mj-lt"/>
                <a:cs typeface="+mj-lt"/>
              </a:rPr>
              <a:t>NH3</a:t>
            </a:r>
            <a:r>
              <a:rPr lang="zh-CN" altLang="en-US">
                <a:ea typeface="+mj-lt"/>
                <a:cs typeface="+mj-lt"/>
              </a:rPr>
              <a:t> </a:t>
            </a:r>
            <a:r>
              <a:rPr lang="en-US" altLang="zh-CN">
                <a:ea typeface="+mj-lt"/>
                <a:cs typeface="+mj-lt"/>
              </a:rPr>
              <a:t>emitted from</a:t>
            </a:r>
            <a:r>
              <a:rPr lang="zh-CN" altLang="en-US">
                <a:ea typeface="+mj-lt"/>
                <a:cs typeface="+mj-lt"/>
              </a:rPr>
              <a:t> </a:t>
            </a:r>
            <a:r>
              <a:rPr lang="zh-CN">
                <a:ea typeface="+mj-lt"/>
                <a:cs typeface="+mj-lt"/>
              </a:rPr>
              <a:t>Global Croplands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8376A-D4A6-4EC7-89AA-14BA916D4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" y="1825625"/>
            <a:ext cx="9601142" cy="502747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zh-CN">
                <a:ea typeface="+mn-lt"/>
                <a:cs typeface="+mn-lt"/>
              </a:rPr>
              <a:t>The food system——</a:t>
            </a:r>
            <a:r>
              <a:rPr lang="en-US" altLang="zh-CN">
                <a:ea typeface="+mn-lt"/>
                <a:cs typeface="+mn-lt"/>
              </a:rPr>
              <a:t>up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to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solidFill>
                  <a:srgbClr val="FF0000"/>
                </a:solidFill>
                <a:ea typeface="+mn-lt"/>
                <a:cs typeface="+mn-lt"/>
              </a:rPr>
              <a:t>90%</a:t>
            </a:r>
            <a:r>
              <a:rPr lang="zh-CN" alt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altLang="zh-CN">
                <a:solidFill>
                  <a:srgbClr val="FF0000"/>
                </a:solidFill>
                <a:ea typeface="+mn-lt"/>
                <a:cs typeface="+mn-lt"/>
              </a:rPr>
              <a:t>of</a:t>
            </a:r>
            <a:r>
              <a:rPr lang="zh-CN" alt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altLang="zh-CN">
                <a:solidFill>
                  <a:srgbClr val="FF0000"/>
                </a:solidFill>
                <a:ea typeface="+mn-lt"/>
                <a:cs typeface="+mn-lt"/>
              </a:rPr>
              <a:t>total</a:t>
            </a:r>
            <a:r>
              <a:rPr lang="zh-CN" alt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altLang="zh-CN">
                <a:solidFill>
                  <a:srgbClr val="FF0000"/>
                </a:solidFill>
                <a:ea typeface="+mn-lt"/>
                <a:cs typeface="+mn-lt"/>
              </a:rPr>
              <a:t>NH3</a:t>
            </a:r>
            <a:r>
              <a:rPr lang="zh-CN" alt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altLang="zh-CN">
                <a:solidFill>
                  <a:srgbClr val="FF0000"/>
                </a:solidFill>
                <a:ea typeface="+mn-lt"/>
                <a:cs typeface="+mn-lt"/>
              </a:rPr>
              <a:t>volatilized</a:t>
            </a:r>
            <a:r>
              <a:rPr lang="en-US" altLang="zh-CN">
                <a:ea typeface="+mn-lt"/>
                <a:cs typeface="+mn-lt"/>
              </a:rPr>
              <a:t> </a:t>
            </a:r>
            <a:endParaRPr lang="zh-CN">
              <a:ea typeface="+mn-lt"/>
              <a:cs typeface="+mn-lt"/>
            </a:endParaRPr>
          </a:p>
          <a:p>
            <a:pPr lvl="1"/>
            <a:r>
              <a:rPr lang="en-US" altLang="zh-CN">
                <a:ea typeface="+mn-lt"/>
                <a:cs typeface="+mn-lt"/>
              </a:rPr>
              <a:t>crop</a:t>
            </a:r>
            <a:r>
              <a:rPr lang="zh-CN" altLang="en-US">
                <a:ea typeface="+mn-lt"/>
                <a:cs typeface="+mn-lt"/>
              </a:rPr>
              <a:t> </a:t>
            </a:r>
            <a:endParaRPr lang="zh-CN">
              <a:ea typeface="+mn-lt"/>
              <a:cs typeface="+mn-lt"/>
            </a:endParaRPr>
          </a:p>
          <a:p>
            <a:pPr lvl="1"/>
            <a:r>
              <a:rPr lang="en-US" altLang="zh-CN">
                <a:ea typeface="+mn-lt"/>
                <a:cs typeface="+mn-lt"/>
              </a:rPr>
              <a:t>livestock</a:t>
            </a:r>
            <a:r>
              <a:rPr lang="zh-CN" altLang="en-US">
                <a:ea typeface="+mn-lt"/>
                <a:cs typeface="+mn-lt"/>
              </a:rPr>
              <a:t> </a:t>
            </a:r>
            <a:endParaRPr lang="en-US" altLang="zh-CN">
              <a:ea typeface="+mn-lt"/>
              <a:cs typeface="+mn-lt"/>
            </a:endParaRPr>
          </a:p>
          <a:p>
            <a:r>
              <a:rPr lang="en-US" altLang="zh-CN">
                <a:ea typeface="+mn-lt"/>
                <a:cs typeface="+mn-lt"/>
              </a:rPr>
              <a:t>V</a:t>
            </a:r>
            <a:r>
              <a:rPr lang="zh-CN">
                <a:ea typeface="+mn-lt"/>
                <a:cs typeface="+mn-lt"/>
              </a:rPr>
              <a:t>olatilization rates (VRs): assess the abatement potentials of </a:t>
            </a:r>
            <a:r>
              <a:rPr lang="zh-CN">
                <a:solidFill>
                  <a:srgbClr val="FF0000"/>
                </a:solidFill>
                <a:ea typeface="+mn-lt"/>
                <a:cs typeface="+mn-lt"/>
              </a:rPr>
              <a:t>NH3 emissions</a:t>
            </a:r>
            <a:endParaRPr lang="zh-CN" altLang="en-US">
              <a:solidFill>
                <a:srgbClr val="FF0000"/>
              </a:solidFill>
              <a:ea typeface="+mn-lt"/>
              <a:cs typeface="+mn-lt"/>
            </a:endParaRPr>
          </a:p>
          <a:p>
            <a:pPr lvl="1"/>
            <a:r>
              <a:rPr lang="zh-CN" altLang="en-US">
                <a:ea typeface="+mn-lt"/>
                <a:cs typeface="+mn-lt"/>
              </a:rPr>
              <a:t>uncertanty</a:t>
            </a:r>
          </a:p>
          <a:p>
            <a:pPr lvl="2"/>
            <a:r>
              <a:rPr lang="en-US" altLang="zh-CN">
                <a:ea typeface="+mn-lt"/>
                <a:cs typeface="+mn-lt"/>
              </a:rPr>
              <a:t>the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episodic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nature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of NH3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volatilization</a:t>
            </a:r>
            <a:r>
              <a:rPr lang="zh-CN" altLang="en-US">
                <a:ea typeface="+mn-lt"/>
                <a:cs typeface="+mn-lt"/>
              </a:rPr>
              <a:t> </a:t>
            </a:r>
          </a:p>
          <a:p>
            <a:pPr lvl="2"/>
            <a:r>
              <a:rPr lang="en-US" altLang="zh-CN">
                <a:ea typeface="+mn-lt"/>
                <a:cs typeface="+mn-lt"/>
              </a:rPr>
              <a:t>the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highly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spatial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variability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of agricultural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practices</a:t>
            </a:r>
            <a:endParaRPr lang="zh-CN">
              <a:ea typeface="等线"/>
            </a:endParaRPr>
          </a:p>
          <a:p>
            <a:pPr lvl="1"/>
            <a:r>
              <a:rPr lang="en-US" altLang="zh-CN">
                <a:ea typeface="+mn-lt"/>
                <a:cs typeface="+mn-lt"/>
              </a:rPr>
              <a:t>approach</a:t>
            </a:r>
            <a:endParaRPr lang="zh-CN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data-driven model: incorporate the environmental and practice related controls</a:t>
            </a:r>
          </a:p>
          <a:p>
            <a:pPr lvl="2"/>
            <a:r>
              <a:rPr lang="en-US">
                <a:ea typeface="+mn-lt"/>
                <a:cs typeface="+mn-lt"/>
              </a:rPr>
              <a:t>process-based model: physicochemical processes of NH3 transfer across the cropland−atmosphere interface</a:t>
            </a:r>
          </a:p>
          <a:p>
            <a:r>
              <a:rPr lang="en-US">
                <a:ea typeface="+mn-lt"/>
                <a:cs typeface="+mn-lt"/>
              </a:rPr>
              <a:t>Observations: peer-reviewed literature studies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(1165 observations)</a:t>
            </a:r>
            <a:endParaRPr lang="en-US">
              <a:solidFill>
                <a:srgbClr val="FF0000"/>
              </a:solidFill>
              <a:ea typeface="等线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crop-specific VRs</a:t>
            </a:r>
          </a:p>
          <a:p>
            <a:pPr lvl="1"/>
            <a:r>
              <a:rPr lang="en-US">
                <a:ea typeface="+mn-lt"/>
                <a:cs typeface="+mn-lt"/>
              </a:rPr>
              <a:t>climate</a:t>
            </a:r>
          </a:p>
          <a:p>
            <a:pPr lvl="1"/>
            <a:r>
              <a:rPr lang="en-US">
                <a:ea typeface="+mn-lt"/>
                <a:cs typeface="+mn-lt"/>
              </a:rPr>
              <a:t>soil pH</a:t>
            </a:r>
          </a:p>
          <a:p>
            <a:pPr lvl="1"/>
            <a:r>
              <a:rPr lang="en-US">
                <a:ea typeface="+mn-lt"/>
                <a:cs typeface="+mn-lt"/>
              </a:rPr>
              <a:t>fertilization schemes</a:t>
            </a:r>
          </a:p>
          <a:p>
            <a:pPr lvl="1"/>
            <a:r>
              <a:rPr lang="en-US">
                <a:ea typeface="+mn-lt"/>
                <a:cs typeface="+mn-lt"/>
              </a:rPr>
              <a:t>experimental parameters</a:t>
            </a:r>
          </a:p>
          <a:p>
            <a:pPr lvl="1"/>
            <a:endParaRPr lang="en-US">
              <a:ea typeface="+mn-lt"/>
              <a:cs typeface="+mn-lt"/>
            </a:endParaRPr>
          </a:p>
          <a:p>
            <a:pPr lvl="2"/>
            <a:endParaRPr lang="en-US">
              <a:ea typeface="+mn-lt"/>
              <a:cs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A20B4-17E5-4F87-8653-2F793829982F}"/>
              </a:ext>
            </a:extLst>
          </p:cNvPr>
          <p:cNvSpPr txBox="1"/>
          <p:nvPr/>
        </p:nvSpPr>
        <p:spPr>
          <a:xfrm>
            <a:off x="10216904" y="2377798"/>
            <a:ext cx="1973639" cy="380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/>
              <a:t>Zhan </a:t>
            </a:r>
            <a:r>
              <a:rPr lang="en-US" altLang="zh-CN">
                <a:ea typeface="等线"/>
              </a:rPr>
              <a:t>et al., 2020)</a:t>
            </a:r>
          </a:p>
        </p:txBody>
      </p:sp>
      <p:pic>
        <p:nvPicPr>
          <p:cNvPr id="7" name="图片 7" descr="地图&#10;&#10;已自动生成说明">
            <a:extLst>
              <a:ext uri="{FF2B5EF4-FFF2-40B4-BE49-F238E27FC236}">
                <a16:creationId xmlns:a16="http://schemas.microsoft.com/office/drawing/2014/main" id="{0D3536A3-8E76-4108-ADC6-A51596EA8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358" y="5348"/>
            <a:ext cx="4696495" cy="2361164"/>
          </a:xfrm>
          <a:prstGeom prst="rect">
            <a:avLst/>
          </a:prstGeom>
        </p:spPr>
      </p:pic>
      <p:pic>
        <p:nvPicPr>
          <p:cNvPr id="8" name="图片 8" descr="图表, 饼图&#10;&#10;已自动生成说明">
            <a:extLst>
              <a:ext uri="{FF2B5EF4-FFF2-40B4-BE49-F238E27FC236}">
                <a16:creationId xmlns:a16="http://schemas.microsoft.com/office/drawing/2014/main" id="{0D135190-CB59-4265-BB95-E086A211D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2" t="6000" r="-1105" b="500"/>
          <a:stretch/>
        </p:blipFill>
        <p:spPr>
          <a:xfrm>
            <a:off x="8988984" y="4413106"/>
            <a:ext cx="3198613" cy="24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9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2C880-9B1B-4C85-AA36-CE846C2C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" y="-31974"/>
            <a:ext cx="7768108" cy="1325563"/>
          </a:xfrm>
        </p:spPr>
        <p:txBody>
          <a:bodyPr/>
          <a:lstStyle/>
          <a:p>
            <a:r>
              <a:rPr lang="en-US" altLang="zh-CN">
                <a:ea typeface="+mj-lt"/>
                <a:cs typeface="+mj-lt"/>
              </a:rPr>
              <a:t>methods</a:t>
            </a:r>
            <a:endParaRPr lang="zh-CN">
              <a:ea typeface="等线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8376A-D4A6-4EC7-89AA-14BA916D4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" y="2034394"/>
            <a:ext cx="12189854" cy="481871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altLang="zh-CN">
                <a:ea typeface="+mn-lt"/>
                <a:cs typeface="+mn-lt"/>
              </a:rPr>
              <a:t>M</a:t>
            </a:r>
            <a:r>
              <a:rPr lang="zh-CN">
                <a:ea typeface="+mn-lt"/>
                <a:cs typeface="+mn-lt"/>
              </a:rPr>
              <a:t>ode</a:t>
            </a:r>
            <a:r>
              <a:rPr lang="en-US" altLang="zh-CN">
                <a:ea typeface="+mn-lt"/>
                <a:cs typeface="+mn-lt"/>
              </a:rPr>
              <a:t>l</a:t>
            </a:r>
          </a:p>
          <a:p>
            <a:r>
              <a:rPr lang="en-US">
                <a:ea typeface="+mn-lt"/>
                <a:cs typeface="+mn-lt"/>
              </a:rPr>
              <a:t>Mapping: year 2000</a:t>
            </a:r>
            <a:endParaRPr lang="en-US" altLang="zh-CN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Crop specific harvested areas: EARTHSTAT dataset (5′ × 5′)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Mean daily air temperature: CRU TS V4.0334 climate dataset (0.5°×0.5°)</a:t>
            </a:r>
            <a:endParaRPr lang="en-US">
              <a:ea typeface="等线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Mean daily wind speed: </a:t>
            </a:r>
            <a:r>
              <a:rPr lang="en-US" err="1">
                <a:ea typeface="+mn-lt"/>
                <a:cs typeface="+mn-lt"/>
              </a:rPr>
              <a:t>TerraClimate</a:t>
            </a:r>
            <a:r>
              <a:rPr lang="en-US">
                <a:ea typeface="+mn-lt"/>
                <a:cs typeface="+mn-lt"/>
              </a:rPr>
              <a:t> dataset (2.5′ × 2.5′)</a:t>
            </a:r>
          </a:p>
          <a:p>
            <a:pPr lvl="1"/>
            <a:r>
              <a:rPr lang="en-US">
                <a:ea typeface="+mn-lt"/>
                <a:cs typeface="+mn-lt"/>
              </a:rPr>
              <a:t>Growing season: the period between the planting and harvesting dates (Sacks et al.)</a:t>
            </a:r>
          </a:p>
          <a:p>
            <a:pPr lvl="1"/>
            <a:r>
              <a:rPr lang="en-US">
                <a:ea typeface="+mn-lt"/>
                <a:cs typeface="+mn-lt"/>
              </a:rPr>
              <a:t>A global gridded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crop-specific fertilization scheme dataset</a:t>
            </a:r>
          </a:p>
          <a:p>
            <a:pPr marL="1143000">
              <a:spcBef>
                <a:spcPts val="500"/>
              </a:spcBef>
            </a:pPr>
            <a:r>
              <a:rPr lang="en-US" sz="2000">
                <a:ea typeface="+mn-lt"/>
                <a:cs typeface="+mn-lt"/>
              </a:rPr>
              <a:t>Acquire the total N application (15,790 units): local statistical agencies in 38 countries</a:t>
            </a:r>
          </a:p>
          <a:p>
            <a:pPr lvl="2"/>
            <a:r>
              <a:rPr lang="en-US">
                <a:ea typeface="+mn-lt"/>
                <a:cs typeface="+mn-lt"/>
              </a:rPr>
              <a:t>Calculate the crop-specific N application rates: 21 specific crops</a:t>
            </a:r>
          </a:p>
          <a:p>
            <a:pPr lvl="2"/>
            <a:r>
              <a:rPr lang="en-US">
                <a:ea typeface="+mn-lt"/>
                <a:cs typeface="+mn-lt"/>
              </a:rPr>
              <a:t>Allocate the proportion of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11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types of synthetic fertilizers</a:t>
            </a:r>
            <a:r>
              <a:rPr lang="en-US">
                <a:ea typeface="+mn-lt"/>
                <a:cs typeface="+mn-lt"/>
              </a:rPr>
              <a:t>: 113 provincial or state-level statistics</a:t>
            </a:r>
          </a:p>
          <a:p>
            <a:pPr marL="1143000">
              <a:spcBef>
                <a:spcPts val="500"/>
              </a:spcBef>
            </a:pPr>
            <a:r>
              <a:rPr lang="en-US" sz="2000">
                <a:ea typeface="+mn-lt"/>
                <a:cs typeface="+mn-lt"/>
              </a:rPr>
              <a:t>Determine the fraction of different placement methods in each grid cell: the fertilizer type and tillage practice</a:t>
            </a:r>
          </a:p>
          <a:p>
            <a:r>
              <a:rPr lang="en-US">
                <a:ea typeface="+mn-lt"/>
                <a:cs typeface="+mn-lt"/>
              </a:rPr>
              <a:t>Abatement potential assessment: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three scenarios</a:t>
            </a:r>
          </a:p>
          <a:p>
            <a:pPr lvl="1"/>
            <a:r>
              <a:rPr lang="en-US">
                <a:ea typeface="+mn-lt"/>
                <a:cs typeface="+mn-lt"/>
              </a:rPr>
              <a:t>scenario 1: reduce the total N input [N use efficiency (NUE)] (Zhang et al.)</a:t>
            </a:r>
          </a:p>
          <a:p>
            <a:pPr lvl="1"/>
            <a:r>
              <a:rPr lang="en-US">
                <a:ea typeface="+mn-lt"/>
                <a:cs typeface="+mn-lt"/>
              </a:rPr>
              <a:t>scenario 2: cap the proportion of two alkaline fertilizers (21.8% of total synthetic fertilizers)</a:t>
            </a:r>
          </a:p>
          <a:p>
            <a:pPr lvl="1"/>
            <a:r>
              <a:rPr lang="en-US">
                <a:ea typeface="等线"/>
              </a:rPr>
              <a:t>scenario 3: </a:t>
            </a:r>
            <a:r>
              <a:rPr lang="en-US">
                <a:ea typeface="+mn-lt"/>
                <a:cs typeface="+mn-lt"/>
              </a:rPr>
              <a:t>S1 + S2</a:t>
            </a:r>
            <a:endParaRPr lang="en-US">
              <a:ea typeface="等线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A20B4-17E5-4F87-8653-2F793829982F}"/>
              </a:ext>
            </a:extLst>
          </p:cNvPr>
          <p:cNvSpPr txBox="1"/>
          <p:nvPr/>
        </p:nvSpPr>
        <p:spPr>
          <a:xfrm>
            <a:off x="10217223" y="2545414"/>
            <a:ext cx="1973639" cy="380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/>
              <a:t>Zhan </a:t>
            </a:r>
            <a:r>
              <a:rPr lang="en-US" altLang="zh-CN">
                <a:ea typeface="等线"/>
              </a:rPr>
              <a:t>et al., 2020)</a:t>
            </a:r>
          </a:p>
        </p:txBody>
      </p:sp>
      <p:pic>
        <p:nvPicPr>
          <p:cNvPr id="5" name="图片 8" descr="文本&#10;&#10;已自动生成说明">
            <a:extLst>
              <a:ext uri="{FF2B5EF4-FFF2-40B4-BE49-F238E27FC236}">
                <a16:creationId xmlns:a16="http://schemas.microsoft.com/office/drawing/2014/main" id="{954C941C-C8B5-4FFB-B152-5F5A9B64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39" b="5046"/>
          <a:stretch/>
        </p:blipFill>
        <p:spPr>
          <a:xfrm>
            <a:off x="2146429" y="4775"/>
            <a:ext cx="4622848" cy="2465918"/>
          </a:xfrm>
          <a:prstGeom prst="rect">
            <a:avLst/>
          </a:prstGeom>
        </p:spPr>
      </p:pic>
      <p:pic>
        <p:nvPicPr>
          <p:cNvPr id="4" name="图片 6" descr="图片包含 图示&#10;&#10;已自动生成说明">
            <a:extLst>
              <a:ext uri="{FF2B5EF4-FFF2-40B4-BE49-F238E27FC236}">
                <a16:creationId xmlns:a16="http://schemas.microsoft.com/office/drawing/2014/main" id="{119F36A9-FAFE-454C-903B-7B19CA7D9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80" y="-4129"/>
            <a:ext cx="5482306" cy="254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6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97406-9E80-4914-81E6-1A980852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progress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925F4-A0FD-4DDF-A113-AA3ED71A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+mn-lt"/>
                <a:cs typeface="+mn-lt"/>
              </a:rPr>
              <a:t>1. Spatial distribution and timeseries of GEOS-Chem lifetime </a:t>
            </a:r>
          </a:p>
          <a:p>
            <a:r>
              <a:rPr lang="en-US" altLang="zh-CN">
                <a:ea typeface="+mn-lt"/>
                <a:cs typeface="+mn-lt"/>
              </a:rPr>
              <a:t>2. Check the </a:t>
            </a:r>
            <a:r>
              <a:rPr lang="en-US">
                <a:ea typeface="+mn-lt"/>
                <a:cs typeface="+mn-lt"/>
              </a:rPr>
              <a:t>IASI emission fluxes based on GEOS-Chem lifetime</a:t>
            </a:r>
          </a:p>
          <a:p>
            <a:endParaRPr lang="zh-CN" alt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5454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3" descr="图示&#10;&#10;已自动生成说明">
            <a:extLst>
              <a:ext uri="{FF2B5EF4-FFF2-40B4-BE49-F238E27FC236}">
                <a16:creationId xmlns:a16="http://schemas.microsoft.com/office/drawing/2014/main" id="{AC2DE039-1A46-4B45-B1CC-492C516BD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" r="62183" b="-536"/>
          <a:stretch/>
        </p:blipFill>
        <p:spPr>
          <a:xfrm>
            <a:off x="4288877" y="2307612"/>
            <a:ext cx="2415972" cy="28167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F72C880-9B1B-4C85-AA36-CE846C2C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" y="-10203"/>
            <a:ext cx="8715165" cy="1303792"/>
          </a:xfrm>
        </p:spPr>
        <p:txBody>
          <a:bodyPr/>
          <a:lstStyle/>
          <a:p>
            <a:r>
              <a:rPr lang="en-US" altLang="zh-CN">
                <a:ea typeface="+mj-lt"/>
                <a:cs typeface="+mj-lt"/>
              </a:rPr>
              <a:t>results——2000 global </a:t>
            </a:r>
            <a:r>
              <a:rPr lang="en-US">
                <a:ea typeface="+mj-lt"/>
                <a:cs typeface="+mj-lt"/>
              </a:rPr>
              <a:t>cropland-NH3 VR</a:t>
            </a:r>
            <a:endParaRPr lang="en-US" altLang="zh-CN">
              <a:ea typeface="+mj-lt"/>
              <a:cs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08376A-D4A6-4EC7-89AA-14BA916D4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" y="1161596"/>
            <a:ext cx="4361818" cy="569664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ea typeface="+mn-lt"/>
                <a:cs typeface="+mn-lt"/>
              </a:rPr>
              <a:t>Emissions</a:t>
            </a:r>
          </a:p>
          <a:p>
            <a:pPr lvl="1"/>
            <a:r>
              <a:rPr lang="en-US">
                <a:ea typeface="+mn-lt"/>
                <a:cs typeface="+mn-lt"/>
              </a:rPr>
              <a:t>globally averaged :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12.6 ± 2.1%</a:t>
            </a:r>
          </a:p>
          <a:p>
            <a:pPr lvl="1"/>
            <a:r>
              <a:rPr lang="en-US">
                <a:ea typeface="+mn-lt"/>
                <a:cs typeface="+mn-lt"/>
              </a:rPr>
              <a:t>largest: cotton and rice </a:t>
            </a:r>
          </a:p>
          <a:p>
            <a:pPr lvl="1"/>
            <a:r>
              <a:rPr lang="en-US">
                <a:ea typeface="+mn-lt"/>
                <a:cs typeface="+mn-lt"/>
              </a:rPr>
              <a:t>significantly different from one region to another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the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top 10</a:t>
            </a:r>
            <a:r>
              <a:rPr lang="en-US">
                <a:ea typeface="+mn-lt"/>
                <a:cs typeface="+mn-lt"/>
              </a:rPr>
              <a:t> emitting crops: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93%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lvl="2"/>
            <a:r>
              <a:rPr lang="en-US">
                <a:ea typeface="+mn-lt"/>
                <a:cs typeface="+mn-lt"/>
              </a:rPr>
              <a:t>paddy rice: 21%</a:t>
            </a:r>
            <a:endParaRPr lang="en-US">
              <a:ea typeface="等线"/>
            </a:endParaRPr>
          </a:p>
          <a:p>
            <a:pPr marL="1143000" lvl="1"/>
            <a:r>
              <a:rPr lang="en-US">
                <a:ea typeface="+mn-lt"/>
                <a:cs typeface="+mn-lt"/>
              </a:rPr>
              <a:t>wheat: 21%</a:t>
            </a:r>
          </a:p>
          <a:p>
            <a:pPr marL="1143000" lvl="1"/>
            <a:r>
              <a:rPr lang="en-US">
                <a:ea typeface="+mn-lt"/>
                <a:cs typeface="+mn-lt"/>
              </a:rPr>
              <a:t>maize: 15%</a:t>
            </a:r>
          </a:p>
          <a:p>
            <a:pPr marL="1143000" lvl="1"/>
            <a:r>
              <a:rPr lang="en-US">
                <a:ea typeface="+mn-lt"/>
                <a:cs typeface="+mn-lt"/>
              </a:rPr>
              <a:t>vegetables and fruits: 12%</a:t>
            </a:r>
          </a:p>
          <a:p>
            <a:r>
              <a:rPr lang="en-US">
                <a:ea typeface="+mn-lt"/>
                <a:cs typeface="+mn-lt"/>
              </a:rPr>
              <a:t>Emission Intensities</a:t>
            </a:r>
          </a:p>
          <a:p>
            <a:pPr lvl="1"/>
            <a:r>
              <a:rPr lang="en-US">
                <a:ea typeface="+mn-lt"/>
                <a:cs typeface="+mn-lt"/>
              </a:rPr>
              <a:t>highest: Pakistan, India, Iraq, the North China Plain, and those near the border between the United States of America and Mexico</a:t>
            </a:r>
            <a:endParaRPr lang="en-US">
              <a:ea typeface="等线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dependent on cropping practices</a:t>
            </a:r>
            <a:endParaRPr lang="en-US">
              <a:ea typeface="等线"/>
            </a:endParaRPr>
          </a:p>
          <a:p>
            <a:pPr lvl="1"/>
            <a:r>
              <a:rPr lang="en-US">
                <a:ea typeface="+mn-lt"/>
                <a:cs typeface="+mn-lt"/>
              </a:rPr>
              <a:t>dependent on location</a:t>
            </a:r>
            <a:endParaRPr lang="en-US" sz="24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Abatement Potentials</a:t>
            </a:r>
          </a:p>
          <a:p>
            <a:pPr lvl="1"/>
            <a:r>
              <a:rPr lang="en-US">
                <a:ea typeface="+mn-lt"/>
                <a:cs typeface="+mn-lt"/>
              </a:rPr>
              <a:t>20% of harvested areas accounts for ∼63% of abatement potentials</a:t>
            </a:r>
          </a:p>
          <a:p>
            <a:pPr lvl="1"/>
            <a:r>
              <a:rPr lang="en-US">
                <a:ea typeface="+mn-lt"/>
                <a:cs typeface="+mn-lt"/>
              </a:rPr>
              <a:t>S1: Asia</a:t>
            </a:r>
          </a:p>
          <a:p>
            <a:pPr lvl="2"/>
            <a:endParaRPr lang="en-US">
              <a:ea typeface="+mn-lt"/>
              <a:cs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DA20B4-17E5-4F87-8653-2F793829982F}"/>
              </a:ext>
            </a:extLst>
          </p:cNvPr>
          <p:cNvSpPr txBox="1"/>
          <p:nvPr/>
        </p:nvSpPr>
        <p:spPr>
          <a:xfrm>
            <a:off x="10275678" y="6546138"/>
            <a:ext cx="1973639" cy="380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/>
              <a:t>Zhan </a:t>
            </a:r>
            <a:r>
              <a:rPr lang="en-US" altLang="zh-CN">
                <a:ea typeface="等线"/>
              </a:rPr>
              <a:t>et al., 2020)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5073340-AF35-43EC-B652-75ED403F1331}"/>
              </a:ext>
            </a:extLst>
          </p:cNvPr>
          <p:cNvGrpSpPr/>
          <p:nvPr/>
        </p:nvGrpSpPr>
        <p:grpSpPr>
          <a:xfrm>
            <a:off x="5616981" y="481256"/>
            <a:ext cx="3058026" cy="1982132"/>
            <a:chOff x="9339943" y="25265"/>
            <a:chExt cx="2852057" cy="1931141"/>
          </a:xfrm>
        </p:grpSpPr>
        <p:pic>
          <p:nvPicPr>
            <p:cNvPr id="4" name="图片 4" descr="图表, 条形图&#10;&#10;已自动生成说明">
              <a:extLst>
                <a:ext uri="{FF2B5EF4-FFF2-40B4-BE49-F238E27FC236}">
                  <a16:creationId xmlns:a16="http://schemas.microsoft.com/office/drawing/2014/main" id="{9D8217C5-EE84-40C0-8A25-99DE59EA4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665" b="78093"/>
            <a:stretch/>
          </p:blipFill>
          <p:spPr>
            <a:xfrm>
              <a:off x="9339943" y="25265"/>
              <a:ext cx="2852057" cy="953872"/>
            </a:xfrm>
            <a:prstGeom prst="rect">
              <a:avLst/>
            </a:prstGeom>
          </p:spPr>
        </p:pic>
        <p:pic>
          <p:nvPicPr>
            <p:cNvPr id="7" name="图片 7" descr="图片包含 图表&#10;&#10;已自动生成说明">
              <a:extLst>
                <a:ext uri="{FF2B5EF4-FFF2-40B4-BE49-F238E27FC236}">
                  <a16:creationId xmlns:a16="http://schemas.microsoft.com/office/drawing/2014/main" id="{106DE74A-FD60-4E36-8742-C6E329D6F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7029" y="982739"/>
              <a:ext cx="2743200" cy="973667"/>
            </a:xfrm>
            <a:prstGeom prst="rect">
              <a:avLst/>
            </a:prstGeom>
          </p:spPr>
        </p:pic>
      </p:grpSp>
      <p:pic>
        <p:nvPicPr>
          <p:cNvPr id="9" name="图片 9" descr="图片包含 地图&#10;&#10;已自动生成说明">
            <a:extLst>
              <a:ext uri="{FF2B5EF4-FFF2-40B4-BE49-F238E27FC236}">
                <a16:creationId xmlns:a16="http://schemas.microsoft.com/office/drawing/2014/main" id="{501FF629-E543-4392-B6C7-E80FE20C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256" y="-3898"/>
            <a:ext cx="3548744" cy="1651536"/>
          </a:xfrm>
          <a:prstGeom prst="rect">
            <a:avLst/>
          </a:prstGeom>
        </p:spPr>
      </p:pic>
      <p:pic>
        <p:nvPicPr>
          <p:cNvPr id="5" name="图片 9" descr="地图&#10;&#10;已自动生成说明">
            <a:extLst>
              <a:ext uri="{FF2B5EF4-FFF2-40B4-BE49-F238E27FC236}">
                <a16:creationId xmlns:a16="http://schemas.microsoft.com/office/drawing/2014/main" id="{E72AFE57-C5A1-4750-8565-F85755C519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78" t="2633" r="9491" b="-1613"/>
          <a:stretch/>
        </p:blipFill>
        <p:spPr>
          <a:xfrm>
            <a:off x="8643258" y="1643454"/>
            <a:ext cx="3549704" cy="1647250"/>
          </a:xfrm>
          <a:prstGeom prst="rect">
            <a:avLst/>
          </a:prstGeom>
        </p:spPr>
      </p:pic>
      <p:pic>
        <p:nvPicPr>
          <p:cNvPr id="10" name="图片 10" descr="图表&#10;&#10;已自动生成说明">
            <a:extLst>
              <a:ext uri="{FF2B5EF4-FFF2-40B4-BE49-F238E27FC236}">
                <a16:creationId xmlns:a16="http://schemas.microsoft.com/office/drawing/2014/main" id="{ECCE9AF6-2831-4172-A342-BB59F3E022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4914" y="3282902"/>
            <a:ext cx="3897086" cy="1652910"/>
          </a:xfrm>
          <a:prstGeom prst="rect">
            <a:avLst/>
          </a:prstGeom>
        </p:spPr>
      </p:pic>
      <p:pic>
        <p:nvPicPr>
          <p:cNvPr id="12" name="图片 12" descr="图表&#10;&#10;已自动生成说明">
            <a:extLst>
              <a:ext uri="{FF2B5EF4-FFF2-40B4-BE49-F238E27FC236}">
                <a16:creationId xmlns:a16="http://schemas.microsoft.com/office/drawing/2014/main" id="{3D017152-3859-4BBB-9B8F-1F65B5FEA3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4915" y="4922351"/>
            <a:ext cx="3897086" cy="1639724"/>
          </a:xfrm>
          <a:prstGeom prst="rect">
            <a:avLst/>
          </a:prstGeom>
        </p:spPr>
      </p:pic>
      <p:pic>
        <p:nvPicPr>
          <p:cNvPr id="14" name="图片 14" descr="图片包含 地图&#10;&#10;已自动生成说明">
            <a:extLst>
              <a:ext uri="{FF2B5EF4-FFF2-40B4-BE49-F238E27FC236}">
                <a16:creationId xmlns:a16="http://schemas.microsoft.com/office/drawing/2014/main" id="{81B7DFC6-94B7-4844-9336-F8897540F2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7463" y="5120734"/>
            <a:ext cx="3856868" cy="17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61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765D4-5E88-4BA2-9AEF-687EE1C6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plan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68707-FC87-4B64-81EA-61F53937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等线"/>
              </a:rPr>
              <a:t>IASI emission</a:t>
            </a:r>
            <a:endParaRPr lang="zh-CN"/>
          </a:p>
          <a:p>
            <a:pPr lvl="1"/>
            <a:r>
              <a:rPr lang="en-US" altLang="zh-CN">
                <a:ea typeface="等线"/>
              </a:rPr>
              <a:t>Lifetime calculation</a:t>
            </a:r>
          </a:p>
          <a:p>
            <a:pPr lvl="1"/>
            <a:r>
              <a:rPr lang="en-US" altLang="zh-CN">
                <a:ea typeface="等线"/>
              </a:rPr>
              <a:t>Threshold for number of retrievals</a:t>
            </a:r>
          </a:p>
          <a:p>
            <a:r>
              <a:rPr lang="en-US">
                <a:ea typeface="等线"/>
              </a:rPr>
              <a:t>R</a:t>
            </a:r>
            <a:r>
              <a:rPr lang="en-US" altLang="zh-CN">
                <a:ea typeface="等线"/>
              </a:rPr>
              <a:t>e</a:t>
            </a:r>
            <a:r>
              <a:rPr lang="en-US">
                <a:ea typeface="等线"/>
              </a:rPr>
              <a:t>gional detail</a:t>
            </a:r>
            <a:endParaRPr lang="en-US" altLang="zh-CN">
              <a:ea typeface="等线"/>
            </a:endParaRPr>
          </a:p>
          <a:p>
            <a:pPr lvl="1"/>
            <a:r>
              <a:rPr lang="en-US">
                <a:ea typeface="等线"/>
              </a:rPr>
              <a:t>trend</a:t>
            </a:r>
          </a:p>
          <a:p>
            <a:endParaRPr lang="en-US" altLang="zh-CN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56302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8B893-F0F8-4E4B-86FB-61387C1E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Questions?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0BA0A-D1F4-4E24-AAC0-1B200F8EE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97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E4FBF-1F5E-487B-BEB0-735D00AC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807" y="0"/>
            <a:ext cx="5379868" cy="567030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各省市常住人口学历，老龄化程度和收入水平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21FB63D-0EEC-425B-8AE0-6A327BBDB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5973" y="3233472"/>
            <a:ext cx="3600000" cy="2660339"/>
          </a:xfr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D6AB0E0A-6422-4A1E-99B1-44B78B049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5973" y="573133"/>
            <a:ext cx="3600000" cy="2660338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D47D76F4-F718-43DB-B223-739E9906C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973" y="573132"/>
            <a:ext cx="3600000" cy="2660339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FCA63C28-7B06-4596-9142-1FA09999C7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5973" y="3233472"/>
            <a:ext cx="3600000" cy="265423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160BC0A5-8DFB-4BB2-A55A-73F07E793BF7}"/>
              </a:ext>
            </a:extLst>
          </p:cNvPr>
          <p:cNvSpPr txBox="1">
            <a:spLocks/>
          </p:cNvSpPr>
          <p:nvPr/>
        </p:nvSpPr>
        <p:spPr>
          <a:xfrm>
            <a:off x="1333131" y="5887709"/>
            <a:ext cx="3318768" cy="255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数据来源：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《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中国统计年鉴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》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</a:rPr>
              <a:t>2019</a:t>
            </a: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</a:rPr>
              <a:t>年）</a:t>
            </a:r>
          </a:p>
        </p:txBody>
      </p:sp>
    </p:spTree>
    <p:extLst>
      <p:ext uri="{BB962C8B-B14F-4D97-AF65-F5344CB8AC3E}">
        <p14:creationId xmlns:p14="http://schemas.microsoft.com/office/powerpoint/2010/main" val="418652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19A2E-80AC-4A9F-9940-6462CC3A1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lifetime</a:t>
            </a:r>
          </a:p>
        </p:txBody>
      </p:sp>
      <p:pic>
        <p:nvPicPr>
          <p:cNvPr id="4" name="图片 4" descr="图形用户界面, 文本, 应用程序, 电子邮件&#10;&#10;已自动生成说明">
            <a:extLst>
              <a:ext uri="{FF2B5EF4-FFF2-40B4-BE49-F238E27FC236}">
                <a16:creationId xmlns:a16="http://schemas.microsoft.com/office/drawing/2014/main" id="{74B40FAE-2B22-489C-A07C-DC27AAF1C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" y="1394493"/>
            <a:ext cx="11214071" cy="5464257"/>
          </a:xfrm>
        </p:spPr>
      </p:pic>
    </p:spTree>
    <p:extLst>
      <p:ext uri="{BB962C8B-B14F-4D97-AF65-F5344CB8AC3E}">
        <p14:creationId xmlns:p14="http://schemas.microsoft.com/office/powerpoint/2010/main" val="330435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058FC-DA55-4345-9115-27BA7304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Average lifetime of NH3</a:t>
            </a:r>
            <a:endParaRPr lang="zh-CN" altLang="en-US"/>
          </a:p>
        </p:txBody>
      </p:sp>
      <p:pic>
        <p:nvPicPr>
          <p:cNvPr id="5" name="图片 5" descr="图表&#10;&#10;已自动生成说明">
            <a:extLst>
              <a:ext uri="{FF2B5EF4-FFF2-40B4-BE49-F238E27FC236}">
                <a16:creationId xmlns:a16="http://schemas.microsoft.com/office/drawing/2014/main" id="{7D14E127-94F7-465A-854C-C121AB548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94" y="4167793"/>
            <a:ext cx="4086725" cy="2693360"/>
          </a:xfrm>
          <a:prstGeom prst="rect">
            <a:avLst/>
          </a:prstGeom>
        </p:spPr>
      </p:pic>
      <p:pic>
        <p:nvPicPr>
          <p:cNvPr id="8" name="图片 8" descr="地图&#10;&#10;已自动生成说明">
            <a:extLst>
              <a:ext uri="{FF2B5EF4-FFF2-40B4-BE49-F238E27FC236}">
                <a16:creationId xmlns:a16="http://schemas.microsoft.com/office/drawing/2014/main" id="{2021DB58-7FF0-40E8-9155-DEB392B58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447" y="1424573"/>
            <a:ext cx="5717895" cy="2747128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642EC2-04BF-4FB3-A2FA-530A401F06D6}"/>
              </a:ext>
            </a:extLst>
          </p:cNvPr>
          <p:cNvSpPr txBox="1"/>
          <p:nvPr/>
        </p:nvSpPr>
        <p:spPr>
          <a:xfrm>
            <a:off x="10188744" y="5155532"/>
            <a:ext cx="20012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+mn-lt"/>
                <a:cs typeface="+mn-lt"/>
              </a:rPr>
              <a:t>(</a:t>
            </a:r>
            <a:r>
              <a:rPr lang="en-US">
                <a:ea typeface="+mn-lt"/>
                <a:cs typeface="+mn-lt"/>
              </a:rPr>
              <a:t>Evangeliou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et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a</a:t>
            </a:r>
            <a:r>
              <a:rPr lang="en-US">
                <a:ea typeface="+mn-lt"/>
                <a:cs typeface="+mn-lt"/>
              </a:rPr>
              <a:t>l.,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2020)</a:t>
            </a:r>
            <a:endParaRPr lang="zh-CN" altLang="en-US">
              <a:ea typeface="等线"/>
            </a:endParaRPr>
          </a:p>
        </p:txBody>
      </p:sp>
      <p:pic>
        <p:nvPicPr>
          <p:cNvPr id="12" name="图片 12" descr="图片包含 地图&#10;&#10;已自动生成说明">
            <a:extLst>
              <a:ext uri="{FF2B5EF4-FFF2-40B4-BE49-F238E27FC236}">
                <a16:creationId xmlns:a16="http://schemas.microsoft.com/office/drawing/2014/main" id="{D5318D4B-FD06-4C63-A6BD-DF4FB3958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039" y="1425583"/>
            <a:ext cx="5299845" cy="2743519"/>
          </a:xfrm>
          <a:prstGeom prst="rect">
            <a:avLst/>
          </a:prstGeom>
        </p:spPr>
      </p:pic>
      <p:pic>
        <p:nvPicPr>
          <p:cNvPr id="3" name="图片 3" descr="地图&#10;&#10;已自动生成说明">
            <a:extLst>
              <a:ext uri="{FF2B5EF4-FFF2-40B4-BE49-F238E27FC236}">
                <a16:creationId xmlns:a16="http://schemas.microsoft.com/office/drawing/2014/main" id="{127FA7F4-190E-4EFB-B2A4-A9DEDFBA6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75" y="4112635"/>
            <a:ext cx="5831237" cy="27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6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1FDB9-4F9A-4EEA-9FCF-F31D9418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3166" cy="1325563"/>
          </a:xfrm>
        </p:spPr>
        <p:txBody>
          <a:bodyPr/>
          <a:lstStyle/>
          <a:p>
            <a:r>
              <a:rPr lang="en-US" altLang="zh-CN">
                <a:ea typeface="+mj-lt"/>
                <a:cs typeface="+mj-lt"/>
              </a:rPr>
              <a:t>M</a:t>
            </a:r>
            <a:r>
              <a:rPr lang="zh-CN">
                <a:ea typeface="+mj-lt"/>
                <a:cs typeface="+mj-lt"/>
              </a:rPr>
              <a:t>onthly timeseries of lifetime and </a:t>
            </a:r>
            <a:r>
              <a:rPr lang="en-US" altLang="zh-CN">
                <a:ea typeface="+mj-lt"/>
                <a:cs typeface="+mj-lt"/>
              </a:rPr>
              <a:t>emissions</a:t>
            </a:r>
            <a:r>
              <a:rPr lang="zh-CN">
                <a:ea typeface="+mj-lt"/>
                <a:cs typeface="+mj-lt"/>
              </a:rPr>
              <a:t> </a:t>
            </a:r>
            <a:endParaRPr lang="en-US">
              <a:ea typeface="等线 Light"/>
            </a:endParaRPr>
          </a:p>
        </p:txBody>
      </p:sp>
      <p:pic>
        <p:nvPicPr>
          <p:cNvPr id="4" name="图片 4" descr="图表, 直方图&#10;&#10;已自动生成说明">
            <a:extLst>
              <a:ext uri="{FF2B5EF4-FFF2-40B4-BE49-F238E27FC236}">
                <a16:creationId xmlns:a16="http://schemas.microsoft.com/office/drawing/2014/main" id="{96CB87E2-2258-410D-A3F0-8565C7CD4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1" y="1527522"/>
            <a:ext cx="7541317" cy="256055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3D6D29-8155-452C-ADF2-435778C6B24B}"/>
              </a:ext>
            </a:extLst>
          </p:cNvPr>
          <p:cNvSpPr txBox="1"/>
          <p:nvPr/>
        </p:nvSpPr>
        <p:spPr>
          <a:xfrm>
            <a:off x="7965560" y="5942054"/>
            <a:ext cx="29940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+mn-lt"/>
                <a:cs typeface="+mn-lt"/>
              </a:rPr>
              <a:t>(</a:t>
            </a:r>
            <a:r>
              <a:rPr lang="en-US">
                <a:ea typeface="+mn-lt"/>
                <a:cs typeface="+mn-lt"/>
              </a:rPr>
              <a:t>Evangeliou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et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a</a:t>
            </a:r>
            <a:r>
              <a:rPr lang="en-US">
                <a:ea typeface="+mn-lt"/>
                <a:cs typeface="+mn-lt"/>
              </a:rPr>
              <a:t>l.,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2020)</a:t>
            </a:r>
            <a:endParaRPr lang="zh-CN" altLang="en-US">
              <a:ea typeface="等线"/>
            </a:endParaRPr>
          </a:p>
        </p:txBody>
      </p:sp>
      <p:pic>
        <p:nvPicPr>
          <p:cNvPr id="7" name="图片 7" descr="图表, 直方图&#10;&#10;已自动生成说明">
            <a:extLst>
              <a:ext uri="{FF2B5EF4-FFF2-40B4-BE49-F238E27FC236}">
                <a16:creationId xmlns:a16="http://schemas.microsoft.com/office/drawing/2014/main" id="{8043E631-CC35-4FCC-9A1E-E59746704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" y="4086067"/>
            <a:ext cx="7847681" cy="27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9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D7B20-4E72-44F9-822B-E99DA470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+mj-lt"/>
                <a:cs typeface="+mj-lt"/>
              </a:rPr>
              <a:t>Problems encountered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0DABC-0949-4196-900A-2908033A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zh-CN" altLang="en-US">
              <a:ea typeface="等线"/>
            </a:endParaRPr>
          </a:p>
          <a:p>
            <a:endParaRPr lang="zh-CN" altLang="en-US">
              <a:ea typeface="等线"/>
            </a:endParaRPr>
          </a:p>
        </p:txBody>
      </p:sp>
      <p:pic>
        <p:nvPicPr>
          <p:cNvPr id="4" name="图片 4" descr="图片包含 散点图&#10;&#10;已自动生成说明">
            <a:extLst>
              <a:ext uri="{FF2B5EF4-FFF2-40B4-BE49-F238E27FC236}">
                <a16:creationId xmlns:a16="http://schemas.microsoft.com/office/drawing/2014/main" id="{AD1EF361-8EA2-48C3-8CF4-91E42B6A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28" y="3807929"/>
            <a:ext cx="5636870" cy="3059588"/>
          </a:xfrm>
          <a:prstGeom prst="rect">
            <a:avLst/>
          </a:prstGeom>
        </p:spPr>
      </p:pic>
      <p:pic>
        <p:nvPicPr>
          <p:cNvPr id="5" name="图片 6" descr="图示&#10;&#10;已自动生成说明">
            <a:extLst>
              <a:ext uri="{FF2B5EF4-FFF2-40B4-BE49-F238E27FC236}">
                <a16:creationId xmlns:a16="http://schemas.microsoft.com/office/drawing/2014/main" id="{A900384A-77B0-4BD2-9658-DE52EC31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2" y="3432784"/>
            <a:ext cx="5999171" cy="3424245"/>
          </a:xfrm>
          <a:prstGeom prst="rect">
            <a:avLst/>
          </a:prstGeom>
        </p:spPr>
      </p:pic>
      <p:pic>
        <p:nvPicPr>
          <p:cNvPr id="6" name="图片 15" descr="图片包含 地图&#10;&#10;已自动生成说明">
            <a:extLst>
              <a:ext uri="{FF2B5EF4-FFF2-40B4-BE49-F238E27FC236}">
                <a16:creationId xmlns:a16="http://schemas.microsoft.com/office/drawing/2014/main" id="{E064C7C2-1535-4CB6-9632-45E0C6748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11" y="1745414"/>
            <a:ext cx="3001957" cy="1553994"/>
          </a:xfrm>
          <a:prstGeom prst="rect">
            <a:avLst/>
          </a:prstGeom>
        </p:spPr>
      </p:pic>
      <p:pic>
        <p:nvPicPr>
          <p:cNvPr id="7" name="图片 16" descr="图片包含 图示&#10;&#10;已自动生成说明">
            <a:extLst>
              <a:ext uri="{FF2B5EF4-FFF2-40B4-BE49-F238E27FC236}">
                <a16:creationId xmlns:a16="http://schemas.microsoft.com/office/drawing/2014/main" id="{374E486E-5959-4AFC-85CA-5CE60AC80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646" y="1746425"/>
            <a:ext cx="2975620" cy="1540360"/>
          </a:xfrm>
          <a:prstGeom prst="rect">
            <a:avLst/>
          </a:prstGeom>
        </p:spPr>
      </p:pic>
      <p:pic>
        <p:nvPicPr>
          <p:cNvPr id="9" name="图片 7" descr="图片包含 地图&#10;&#10;已自动生成说明">
            <a:extLst>
              <a:ext uri="{FF2B5EF4-FFF2-40B4-BE49-F238E27FC236}">
                <a16:creationId xmlns:a16="http://schemas.microsoft.com/office/drawing/2014/main" id="{F690F789-A8F1-42AD-9D63-323AED5B7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583" y="1746425"/>
            <a:ext cx="3072463" cy="1590492"/>
          </a:xfrm>
          <a:prstGeom prst="rect">
            <a:avLst/>
          </a:prstGeom>
        </p:spPr>
      </p:pic>
      <p:pic>
        <p:nvPicPr>
          <p:cNvPr id="19" name="图片 4" descr="图片包含 地图&#10;&#10;已自动生成说明">
            <a:extLst>
              <a:ext uri="{FF2B5EF4-FFF2-40B4-BE49-F238E27FC236}">
                <a16:creationId xmlns:a16="http://schemas.microsoft.com/office/drawing/2014/main" id="{4BEA6B88-4449-4AEC-9C5C-D253EB37F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7581" y="1749669"/>
            <a:ext cx="3003625" cy="15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5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91CC7-09DF-461A-98F6-E763E3EF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+mj-lt"/>
                <a:cs typeface="+mj-lt"/>
              </a:rPr>
              <a:t>Analysis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CC97B-96B0-4AFA-ADED-8E9C8B0D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9336" cy="50331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+mn-lt"/>
                <a:cs typeface="+mn-lt"/>
              </a:rPr>
              <a:t>GEOS-Chem lifetime</a:t>
            </a:r>
          </a:p>
          <a:p>
            <a:pPr lvl="1"/>
            <a:r>
              <a:rPr lang="zh-CN" altLang="en-US">
                <a:ea typeface="+mn-lt"/>
                <a:cs typeface="+mn-lt"/>
              </a:rPr>
              <a:t>Neglect the transport——</a:t>
            </a:r>
            <a:r>
              <a:rPr lang="zh-CN">
                <a:ea typeface="+mn-lt"/>
                <a:cs typeface="+mn-lt"/>
              </a:rPr>
              <a:t>transportation from the adjacent grid-cells should be small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(</a:t>
            </a:r>
            <a:r>
              <a:rPr lang="en-US">
                <a:ea typeface="+mn-lt"/>
                <a:cs typeface="+mn-lt"/>
              </a:rPr>
              <a:t>Evangeliou et al., 2020</a:t>
            </a:r>
            <a:r>
              <a:rPr lang="en-US" altLang="zh-CN">
                <a:ea typeface="+mn-lt"/>
                <a:cs typeface="+mn-lt"/>
              </a:rPr>
              <a:t>)</a:t>
            </a:r>
            <a:endParaRPr lang="zh-CN" altLang="en-US">
              <a:ea typeface="+mn-lt"/>
              <a:cs typeface="+mn-lt"/>
            </a:endParaRPr>
          </a:p>
          <a:p>
            <a:pPr lvl="1"/>
            <a:r>
              <a:rPr lang="en-US" altLang="zh-CN">
                <a:ea typeface="+mn-lt"/>
                <a:cs typeface="+mn-lt"/>
              </a:rPr>
              <a:t>Consider a</a:t>
            </a:r>
            <a:r>
              <a:rPr lang="en-US">
                <a:ea typeface="+mn-lt"/>
                <a:cs typeface="+mn-lt"/>
              </a:rPr>
              <a:t>mmonia-water equilibrium——chemical reaction between NH3 and NH4+ is reversible</a:t>
            </a:r>
            <a:endParaRPr lang="en-US" altLang="zh-CN">
              <a:ea typeface="+mn-lt"/>
              <a:cs typeface="+mn-lt"/>
            </a:endParaRPr>
          </a:p>
          <a:p>
            <a:r>
              <a:rPr lang="zh-CN" altLang="en-US">
                <a:ea typeface="+mn-lt"/>
                <a:cs typeface="+mn-lt"/>
              </a:rPr>
              <a:t>IASI concentration filter: cloud coverage, skin temperature</a:t>
            </a:r>
            <a:endParaRPr lang="zh-CN" altLang="en-US">
              <a:ea typeface="等线"/>
            </a:endParaRPr>
          </a:p>
          <a:p>
            <a:pPr lvl="1"/>
            <a:r>
              <a:rPr lang="zh-CN">
                <a:ea typeface="+mn-lt"/>
                <a:cs typeface="+mn-lt"/>
              </a:rPr>
              <a:t>not all periods of the year are sampled equally——the effect on the global distribution is modest</a:t>
            </a:r>
            <a:r>
              <a:rPr lang="zh-CN" altLang="en-US">
                <a:ea typeface="+mn-lt"/>
                <a:cs typeface="+mn-lt"/>
              </a:rPr>
              <a:t> (Damme et al., 2018)</a:t>
            </a:r>
            <a:endParaRPr lang="zh-CN" altLang="en-US">
              <a:ea typeface="等线"/>
            </a:endParaRPr>
          </a:p>
          <a:p>
            <a:pPr lvl="1"/>
            <a:r>
              <a:rPr lang="en-US" altLang="zh-CN">
                <a:ea typeface="+mn-lt"/>
                <a:cs typeface="+mn-lt"/>
              </a:rPr>
              <a:t>skin</a:t>
            </a:r>
            <a:r>
              <a:rPr lang="zh-CN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temperature threshold (263.15K) impact the number of retrievals in high latitude area during winter</a:t>
            </a:r>
            <a:endParaRPr lang="zh-CN" altLang="en-US">
              <a:ea typeface="等线"/>
            </a:endParaRPr>
          </a:p>
          <a:p>
            <a:pPr lvl="2"/>
            <a:endParaRPr lang="en-US" altLang="zh-CN">
              <a:ea typeface="等线"/>
            </a:endParaRPr>
          </a:p>
          <a:p>
            <a:pPr lvl="1"/>
            <a:endParaRPr lang="zh-CN" altLang="en-US">
              <a:ea typeface="等线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0A76379-10A6-49BD-83A9-64B973227675}"/>
              </a:ext>
            </a:extLst>
          </p:cNvPr>
          <p:cNvGrpSpPr/>
          <p:nvPr/>
        </p:nvGrpSpPr>
        <p:grpSpPr>
          <a:xfrm>
            <a:off x="8179493" y="1973052"/>
            <a:ext cx="4012313" cy="530344"/>
            <a:chOff x="4549967" y="840078"/>
            <a:chExt cx="6599103" cy="881265"/>
          </a:xfrm>
        </p:grpSpPr>
        <p:pic>
          <p:nvPicPr>
            <p:cNvPr id="4" name="图片 5" descr="形状&#10;&#10;已自动生成说明">
              <a:extLst>
                <a:ext uri="{FF2B5EF4-FFF2-40B4-BE49-F238E27FC236}">
                  <a16:creationId xmlns:a16="http://schemas.microsoft.com/office/drawing/2014/main" id="{AA85A51B-32A3-4054-8290-EB819FF9C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9967" y="840078"/>
              <a:ext cx="6599103" cy="88126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B361689-0631-46D3-A313-D4A97205DAC9}"/>
                </a:ext>
              </a:extLst>
            </p:cNvPr>
            <p:cNvSpPr/>
            <p:nvPr/>
          </p:nvSpPr>
          <p:spPr>
            <a:xfrm flipH="1">
              <a:off x="6152920" y="1337631"/>
              <a:ext cx="973156" cy="3764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99BAECB-0715-4FAB-A215-7A4847BBF4CE}"/>
                </a:ext>
              </a:extLst>
            </p:cNvPr>
            <p:cNvSpPr/>
            <p:nvPr/>
          </p:nvSpPr>
          <p:spPr>
            <a:xfrm flipH="1">
              <a:off x="7285893" y="1337631"/>
              <a:ext cx="943078" cy="376410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9" descr="文本&#10;&#10;已自动生成说明">
            <a:extLst>
              <a:ext uri="{FF2B5EF4-FFF2-40B4-BE49-F238E27FC236}">
                <a16:creationId xmlns:a16="http://schemas.microsoft.com/office/drawing/2014/main" id="{BC92BC44-5D54-480F-9A61-366874583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427" y="-137"/>
            <a:ext cx="4407568" cy="20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6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058FC-DA55-4345-9115-27BA7304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" y="-2104"/>
            <a:ext cx="10004860" cy="1307202"/>
          </a:xfrm>
        </p:spPr>
        <p:txBody>
          <a:bodyPr/>
          <a:lstStyle/>
          <a:p>
            <a:r>
              <a:rPr lang="zh-CN" altLang="en-US">
                <a:ea typeface="+mj-lt"/>
                <a:cs typeface="+mj-lt"/>
              </a:rPr>
              <a:t>C</a:t>
            </a:r>
            <a:r>
              <a:rPr lang="en-US" altLang="zh-CN">
                <a:ea typeface="+mj-lt"/>
                <a:cs typeface="+mj-lt"/>
              </a:rPr>
              <a:t>onsider ammonia-water equilibrium</a:t>
            </a:r>
            <a:endParaRPr lang="en-US" altLang="zh-CN">
              <a:latin typeface="等线"/>
              <a:ea typeface="+mj-lt"/>
            </a:endParaRPr>
          </a:p>
        </p:txBody>
      </p:sp>
      <p:pic>
        <p:nvPicPr>
          <p:cNvPr id="8" name="图片 8" descr="地图&#10;&#10;已自动生成说明">
            <a:extLst>
              <a:ext uri="{FF2B5EF4-FFF2-40B4-BE49-F238E27FC236}">
                <a16:creationId xmlns:a16="http://schemas.microsoft.com/office/drawing/2014/main" id="{2021DB58-7FF0-40E8-9155-DEB392B58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47" y="1297670"/>
            <a:ext cx="5283846" cy="2747128"/>
          </a:xfrm>
        </p:spPr>
      </p:pic>
      <p:pic>
        <p:nvPicPr>
          <p:cNvPr id="4" name="图片 5" descr="图片包含 图示&#10;&#10;已自动生成说明">
            <a:extLst>
              <a:ext uri="{FF2B5EF4-FFF2-40B4-BE49-F238E27FC236}">
                <a16:creationId xmlns:a16="http://schemas.microsoft.com/office/drawing/2014/main" id="{54AB40BD-91DD-4F5C-85AA-7BB15166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867" y="1300382"/>
            <a:ext cx="5286259" cy="2736485"/>
          </a:xfrm>
          <a:prstGeom prst="rect">
            <a:avLst/>
          </a:prstGeom>
        </p:spPr>
      </p:pic>
      <p:pic>
        <p:nvPicPr>
          <p:cNvPr id="3" name="图片 4" descr="图片包含 图示&#10;&#10;已自动生成说明">
            <a:extLst>
              <a:ext uri="{FF2B5EF4-FFF2-40B4-BE49-F238E27FC236}">
                <a16:creationId xmlns:a16="http://schemas.microsoft.com/office/drawing/2014/main" id="{03091DBC-E3D7-4666-B1A4-170888D1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101" y="4034612"/>
            <a:ext cx="5289626" cy="2738229"/>
          </a:xfrm>
          <a:prstGeom prst="rect">
            <a:avLst/>
          </a:prstGeom>
        </p:spPr>
      </p:pic>
      <p:pic>
        <p:nvPicPr>
          <p:cNvPr id="5" name="图片 5" descr="图片包含 游戏机&#10;&#10;已自动生成说明">
            <a:extLst>
              <a:ext uri="{FF2B5EF4-FFF2-40B4-BE49-F238E27FC236}">
                <a16:creationId xmlns:a16="http://schemas.microsoft.com/office/drawing/2014/main" id="{DAC94B8A-9C53-4EFE-A846-90352BE49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" y="4055620"/>
            <a:ext cx="4973652" cy="27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058FC-DA55-4345-9115-27BA7304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" y="-2104"/>
            <a:ext cx="10816991" cy="1307202"/>
          </a:xfrm>
        </p:spPr>
        <p:txBody>
          <a:bodyPr/>
          <a:lstStyle/>
          <a:p>
            <a:r>
              <a:rPr lang="zh-CN" altLang="en-US">
                <a:ea typeface="+mj-lt"/>
                <a:cs typeface="+mj-lt"/>
              </a:rPr>
              <a:t>C</a:t>
            </a:r>
            <a:r>
              <a:rPr lang="en-US" altLang="zh-CN" err="1">
                <a:ea typeface="+mj-lt"/>
                <a:cs typeface="+mj-lt"/>
              </a:rPr>
              <a:t>onsider</a:t>
            </a:r>
            <a:r>
              <a:rPr lang="en-US" altLang="zh-CN">
                <a:ea typeface="+mj-lt"/>
                <a:cs typeface="+mj-lt"/>
              </a:rPr>
              <a:t> ammonia-water equilibrium</a:t>
            </a:r>
            <a:endParaRPr lang="en-US" altLang="zh-CN">
              <a:latin typeface="等线"/>
              <a:ea typeface="+mj-lt"/>
            </a:endParaRPr>
          </a:p>
        </p:txBody>
      </p:sp>
      <p:pic>
        <p:nvPicPr>
          <p:cNvPr id="13" name="图片 6" descr="图示&#10;&#10;已自动生成说明">
            <a:extLst>
              <a:ext uri="{FF2B5EF4-FFF2-40B4-BE49-F238E27FC236}">
                <a16:creationId xmlns:a16="http://schemas.microsoft.com/office/drawing/2014/main" id="{2AD9F6A2-6B39-4A76-B46C-D08036AF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2" y="1066573"/>
            <a:ext cx="5999171" cy="3424245"/>
          </a:xfrm>
          <a:prstGeom prst="rect">
            <a:avLst/>
          </a:prstGeom>
        </p:spPr>
      </p:pic>
      <p:pic>
        <p:nvPicPr>
          <p:cNvPr id="18" name="图片 18" descr="图片包含 直方图&#10;&#10;已自动生成说明">
            <a:extLst>
              <a:ext uri="{FF2B5EF4-FFF2-40B4-BE49-F238E27FC236}">
                <a16:creationId xmlns:a16="http://schemas.microsoft.com/office/drawing/2014/main" id="{51097445-1F5A-4FC5-BAFE-342DA61F6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011" y="4349294"/>
            <a:ext cx="7367337" cy="2512420"/>
          </a:xfrm>
        </p:spPr>
      </p:pic>
      <p:pic>
        <p:nvPicPr>
          <p:cNvPr id="11" name="图片 11" descr="图示&#10;&#10;已自动生成说明">
            <a:extLst>
              <a:ext uri="{FF2B5EF4-FFF2-40B4-BE49-F238E27FC236}">
                <a16:creationId xmlns:a16="http://schemas.microsoft.com/office/drawing/2014/main" id="{ADC2D164-84A9-477C-8F17-2FE595920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84" t="-91" r="176" b="306"/>
          <a:stretch/>
        </p:blipFill>
        <p:spPr>
          <a:xfrm>
            <a:off x="5833591" y="1047665"/>
            <a:ext cx="4778642" cy="34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4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1226</Words>
  <Application>Microsoft Office PowerPoint</Application>
  <PresentationFormat>宽屏</PresentationFormat>
  <Paragraphs>192</Paragraphs>
  <Slides>23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NimbusRomNo9L-Regu</vt:lpstr>
      <vt:lpstr>等线</vt:lpstr>
      <vt:lpstr>等线 Light</vt:lpstr>
      <vt:lpstr>Arial</vt:lpstr>
      <vt:lpstr>Calibri</vt:lpstr>
      <vt:lpstr>Office 主题​​</vt:lpstr>
      <vt:lpstr>Office 主题​​</vt:lpstr>
      <vt:lpstr>ammonia emissions</vt:lpstr>
      <vt:lpstr>progress</vt:lpstr>
      <vt:lpstr>lifetime</vt:lpstr>
      <vt:lpstr>Average lifetime of NH3</vt:lpstr>
      <vt:lpstr>Monthly timeseries of lifetime and emissions </vt:lpstr>
      <vt:lpstr>Problems encountered</vt:lpstr>
      <vt:lpstr>Analysis</vt:lpstr>
      <vt:lpstr>Consider ammonia-water equilibrium</vt:lpstr>
      <vt:lpstr>Consider ammonia-water equilibrium</vt:lpstr>
      <vt:lpstr>IASI mean in monthly number of retrievals </vt:lpstr>
      <vt:lpstr>Data coverage binned by latitude of land, with one-month bin</vt:lpstr>
      <vt:lpstr>monthly timeseries of lifetime, emissions and concentration in WR Data coverage of winter in WR, with one-day bin </vt:lpstr>
      <vt:lpstr>litreature</vt:lpstr>
      <vt:lpstr>NH3 emitted from Concentrated animal feeding operations (CAFOs)</vt:lpstr>
      <vt:lpstr>Experimental method——data</vt:lpstr>
      <vt:lpstr>Experimental method——emissions estimation </vt:lpstr>
      <vt:lpstr>Results——ammonia emissions</vt:lpstr>
      <vt:lpstr>NH3 emitted from Global Croplands</vt:lpstr>
      <vt:lpstr>methods</vt:lpstr>
      <vt:lpstr>results——2000 global cropland-NH3 VR</vt:lpstr>
      <vt:lpstr>plan</vt:lpstr>
      <vt:lpstr>Questions?</vt:lpstr>
      <vt:lpstr>各省市常住人口学历，老龄化程度和收入水平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Zhenqi LUO 罗振期</cp:lastModifiedBy>
  <cp:revision>3</cp:revision>
  <dcterms:created xsi:type="dcterms:W3CDTF">2020-10-29T01:45:10Z</dcterms:created>
  <dcterms:modified xsi:type="dcterms:W3CDTF">2021-03-03T07:11:14Z</dcterms:modified>
</cp:coreProperties>
</file>